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444" r:id="rId2"/>
    <p:sldId id="260" r:id="rId3"/>
    <p:sldId id="2463" r:id="rId4"/>
    <p:sldId id="2466" r:id="rId5"/>
    <p:sldId id="2500" r:id="rId6"/>
    <p:sldId id="2502" r:id="rId7"/>
    <p:sldId id="2446" r:id="rId8"/>
    <p:sldId id="2503" r:id="rId9"/>
    <p:sldId id="2445" r:id="rId10"/>
    <p:sldId id="2447" r:id="rId11"/>
    <p:sldId id="2504" r:id="rId12"/>
    <p:sldId id="2436" r:id="rId13"/>
    <p:sldId id="2458" r:id="rId14"/>
    <p:sldId id="263" r:id="rId15"/>
    <p:sldId id="2396" r:id="rId16"/>
    <p:sldId id="2398" r:id="rId17"/>
    <p:sldId id="406" r:id="rId18"/>
    <p:sldId id="2358" r:id="rId19"/>
    <p:sldId id="2332" r:id="rId20"/>
    <p:sldId id="417" r:id="rId21"/>
    <p:sldId id="2393" r:id="rId22"/>
    <p:sldId id="2227" r:id="rId23"/>
    <p:sldId id="2505" r:id="rId24"/>
    <p:sldId id="261" r:id="rId25"/>
    <p:sldId id="292" r:id="rId26"/>
    <p:sldId id="2438" r:id="rId27"/>
    <p:sldId id="294" r:id="rId28"/>
    <p:sldId id="295" r:id="rId29"/>
    <p:sldId id="296" r:id="rId30"/>
    <p:sldId id="297" r:id="rId31"/>
    <p:sldId id="298" r:id="rId32"/>
    <p:sldId id="299" r:id="rId33"/>
    <p:sldId id="2442" r:id="rId34"/>
    <p:sldId id="300" r:id="rId35"/>
    <p:sldId id="2413" r:id="rId36"/>
    <p:sldId id="2439" r:id="rId37"/>
    <p:sldId id="2414" r:id="rId38"/>
    <p:sldId id="2440" r:id="rId39"/>
    <p:sldId id="2415" r:id="rId40"/>
    <p:sldId id="2437" r:id="rId41"/>
    <p:sldId id="2429" r:id="rId42"/>
    <p:sldId id="2443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s Rodriguez-Ariza" initials="CRA" lastIdx="2" clrIdx="0">
    <p:extLst>
      <p:ext uri="{19B8F6BF-5375-455C-9EA6-DF929625EA0E}">
        <p15:presenceInfo xmlns:p15="http://schemas.microsoft.com/office/powerpoint/2012/main" userId="S::crodriguez-ariza@unicef.org::f49a1075-28d7-4bc8-aa49-5659945413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CCD9"/>
    <a:srgbClr val="BE54D5"/>
    <a:srgbClr val="34D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78"/>
    <p:restoredTop sz="96925"/>
  </p:normalViewPr>
  <p:slideViewPr>
    <p:cSldViewPr snapToGrid="0">
      <p:cViewPr>
        <p:scale>
          <a:sx n="51" d="100"/>
          <a:sy n="51" d="100"/>
        </p:scale>
        <p:origin x="2008" y="1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03T14:26:32.390" idx="1">
    <p:pos x="6204" y="0"/>
    <p:text>Habria que incluir las visualizaciones en EISI</p:text>
    <p:extLst>
      <p:ext uri="{C676402C-5697-4E1C-873F-D02D1690AC5C}">
        <p15:threadingInfo xmlns:p15="http://schemas.microsoft.com/office/powerpoint/2012/main" timeZoneBias="-120"/>
      </p:ext>
    </p:extLst>
  </p:cm>
  <p:cm authorId="1" dt="2023-05-03T15:50:07.510" idx="2">
    <p:pos x="6204" y="136"/>
    <p:text>Responsabilidad de LACRO</p:text>
    <p:extLst>
      <p:ext uri="{C676402C-5697-4E1C-873F-D02D1690AC5C}">
        <p15:threadingInfo xmlns:p15="http://schemas.microsoft.com/office/powerpoint/2012/main" timeZoneBias="-120">
          <p15:parentCm authorId="1" idx="1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695CB-FCD5-2B4D-B954-BABEB5129207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82F8F-8483-8147-B3C8-A816BB6A87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825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59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31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98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069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74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00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43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12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2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58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Standard</a:t>
            </a:r>
            <a:r>
              <a:rPr lang="en-US" b="1" baseline="0" dirty="0"/>
              <a:t> First Slide </a:t>
            </a:r>
            <a:r>
              <a:rPr lang="en-US" baseline="0" dirty="0"/>
              <a:t>with UNICEF logo and new signature and mother and child image.</a:t>
            </a:r>
          </a:p>
          <a:p>
            <a:r>
              <a:rPr lang="en-US" i="1" baseline="0" dirty="0"/>
              <a:t>Possible use: as screen image while people walk in.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0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Standard</a:t>
            </a:r>
            <a:r>
              <a:rPr lang="en-US" b="1" baseline="0" dirty="0"/>
              <a:t> First Slide </a:t>
            </a:r>
            <a:r>
              <a:rPr lang="en-US" baseline="0" dirty="0"/>
              <a:t>with UNICEF logo and new signature and mother and child image.</a:t>
            </a:r>
          </a:p>
          <a:p>
            <a:r>
              <a:rPr lang="en-US" i="1" baseline="0" dirty="0"/>
              <a:t>Possible use: as screen image while people walk in.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08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Standard</a:t>
            </a:r>
            <a:r>
              <a:rPr lang="en-US" b="1" baseline="0" dirty="0"/>
              <a:t> First Slide </a:t>
            </a:r>
            <a:r>
              <a:rPr lang="en-US" baseline="0" dirty="0"/>
              <a:t>with UNICEF logo and new signature and mother and child image.</a:t>
            </a:r>
          </a:p>
          <a:p>
            <a:r>
              <a:rPr lang="en-US" i="1" baseline="0" dirty="0"/>
              <a:t>Possible use: as screen image while people walk in.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13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Standard</a:t>
            </a:r>
            <a:r>
              <a:rPr lang="en-US" b="1" baseline="0" dirty="0"/>
              <a:t> First Slide </a:t>
            </a:r>
            <a:r>
              <a:rPr lang="en-US" baseline="0" dirty="0"/>
              <a:t>with UNICEF logo and new signature and mother and child image.</a:t>
            </a:r>
          </a:p>
          <a:p>
            <a:r>
              <a:rPr lang="en-US" i="1" baseline="0" dirty="0"/>
              <a:t>Possible use: as screen image while people walk in.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08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Standard</a:t>
            </a:r>
            <a:r>
              <a:rPr lang="en-US" b="1" baseline="0" dirty="0"/>
              <a:t> First Slide </a:t>
            </a:r>
            <a:r>
              <a:rPr lang="en-US" baseline="0" dirty="0"/>
              <a:t>with UNICEF logo and new signature and mother and child image.</a:t>
            </a:r>
          </a:p>
          <a:p>
            <a:r>
              <a:rPr lang="en-US" i="1" baseline="0" dirty="0"/>
              <a:t>Possible use: as screen image while people walk in.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26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Standard</a:t>
            </a:r>
            <a:r>
              <a:rPr lang="en-US" b="1" baseline="0" dirty="0"/>
              <a:t> First Slide </a:t>
            </a:r>
            <a:r>
              <a:rPr lang="en-US" baseline="0" dirty="0"/>
              <a:t>with UNICEF logo and new signature and mother and child image.</a:t>
            </a:r>
          </a:p>
          <a:p>
            <a:r>
              <a:rPr lang="en-US" i="1" baseline="0" dirty="0"/>
              <a:t>Possible use: as screen image while people walk in.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6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089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baseline="0" dirty="0"/>
              <a:t>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39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baseline="0" dirty="0"/>
              <a:t>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D05DF5-C43A-2D4D-ACB0-49053D2235C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86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03B5A-457F-4AAB-FA9E-060BB2352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CFA47E-6930-D421-0D02-A8E1564BF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7B717E-8A11-B437-AF1C-773CB58B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3B6730-BB97-6687-CF19-54879D13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778454-D77E-6E40-5FFD-E6602764B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11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BBA5E-74B5-D050-4608-813CAEFE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2141E1-8FF9-E578-0A9F-C6F925C8D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CBD443-B6BB-2CEA-A770-29B17094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2A00A3-802F-C0B1-D8FF-3FF9F0E7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5B691-A80C-C878-4796-43A1DB61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89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E6F9E-2E89-6FB8-C287-6B113398F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F76268-BDC4-7222-2734-F29000F5B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A7F7C0-D946-271C-FEBE-01DD05508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FDAFCD-1DE1-19F1-54FE-CC9E6400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1151DE-4DB1-B4F1-D6FE-4A4BC5A1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2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527FA-299B-A4EF-5A2C-DEFBDE12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66FF66-93FD-4BF9-4E6E-5E71C9A54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7D09F5-6D43-3A53-FB6D-ABC8F4A7D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6DE1DA-B1DA-94CC-2FF4-D1E864D4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C96EBA-5BEF-CD85-79FA-6D837A66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5097D1-AF37-C786-1DA7-C100EE1D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06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7C985-C66C-0B63-C61C-D582E5514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A451A4-D329-6305-80BB-59A1F97E9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1CBFAB-C68C-887C-F23A-3BBC3DF68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2039DC-A2FB-A5CC-C5F4-623005E7F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3BEE0BB-86BF-BB21-3F6D-2DCBB6415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6E4700-4AA1-D193-CB5E-39CA2CCE5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B6D1D8-1E1F-60B1-E7A0-F6D5CF55D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53D51E-47F0-0CC2-CD0E-CAF580A03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05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0FF7E-5B80-8ECE-C7ED-550F237A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CE4BEC4-92F1-0A85-9556-A024B5C15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D3D7A9-D514-FB20-B5B7-60CD65B4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22B742-4E2A-8AF6-1C0F-9D4715C9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33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3CBB53A-2BE8-47E9-F1CD-A82A28327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A1817E-2AF1-80DF-AF92-FFE0A666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660C33-55F5-F055-9224-C7E7E8285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68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42D44-DC27-5C3B-4230-9C9295C5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47E51A-07E2-F0B8-700D-4952C5992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913C9F-E30F-925C-AFC2-CF3FA7E3B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292D65-845C-DCE3-7196-99519D034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16CAF9-4DDD-6EEC-2997-214C5E2B6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090C4B-468F-9043-89CD-4F88110D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692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EA3FD-B111-D717-FB78-E3D3BD8DC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9EA438A-B996-5776-F9F2-6B721EDCB2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09ACF8-B01E-5850-DAE2-88546DD90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F3FB77-89C0-7573-2D9B-5D4DE5084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F78EDF-DAD5-E0A3-02E8-B8C1F56D9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573279-FE1B-F9D6-3ED1-F4953086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378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4B4F0-552C-A85A-9E5A-53906C9E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E06438-DF34-4CB9-F86D-2B49A0D13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5474F0-F10C-DA59-B8A8-11DAA2279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12201-2A4D-8616-1817-06D32CC5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5C53DB-AC66-4E8A-0501-4048C9F2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432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2AC069-FFC5-622C-99CB-92058F6AD4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6C6223-5023-B4B7-9206-043D3CA27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F6AECA-6E9B-B5F3-A7C4-85C76851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1D77CA-7DA3-3E29-0574-5BF0608E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204D00-D30A-B4FA-1BA6-E367E53D4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9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866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Clr>
                <a:schemeClr val="accent5"/>
              </a:buClr>
              <a:buFontTx/>
              <a:buNone/>
              <a:defRPr>
                <a:solidFill>
                  <a:schemeClr val="tx1"/>
                </a:solidFill>
                <a:latin typeface=""/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  <a:latin typeface=""/>
              </a:defRPr>
            </a:lvl2pPr>
            <a:lvl3pPr>
              <a:buClr>
                <a:schemeClr val="bg1">
                  <a:lumMod val="65000"/>
                </a:schemeClr>
              </a:buClr>
              <a:defRPr>
                <a:solidFill>
                  <a:schemeClr val="tx1"/>
                </a:solidFill>
                <a:latin typeface=""/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  <a:latin typeface=""/>
              </a:defRPr>
            </a:lvl4pPr>
            <a:lvl5pPr>
              <a:buClr>
                <a:schemeClr val="bg1">
                  <a:lumMod val="6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0500191" y="6295641"/>
            <a:ext cx="1457450" cy="42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SaraVaca.com, 2016</a:t>
            </a:r>
          </a:p>
          <a:p>
            <a:pPr algn="ctr"/>
            <a:r>
              <a:rPr lang="es-ES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(@</a:t>
            </a:r>
            <a:r>
              <a:rPr lang="es-ES" sz="1067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VisualBrains</a:t>
            </a:r>
            <a:r>
              <a:rPr lang="es-ES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06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507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Clr>
                <a:schemeClr val="accent5"/>
              </a:buClr>
              <a:buFontTx/>
              <a:buNone/>
              <a:defRPr>
                <a:solidFill>
                  <a:schemeClr val="tx1"/>
                </a:solidFill>
                <a:latin typeface=""/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  <a:latin typeface=""/>
              </a:defRPr>
            </a:lvl2pPr>
            <a:lvl3pPr>
              <a:buClr>
                <a:schemeClr val="bg1">
                  <a:lumMod val="65000"/>
                </a:schemeClr>
              </a:buClr>
              <a:defRPr>
                <a:solidFill>
                  <a:schemeClr val="tx1"/>
                </a:solidFill>
                <a:latin typeface=""/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  <a:latin typeface=""/>
              </a:defRPr>
            </a:lvl4pPr>
            <a:lvl5pPr>
              <a:buClr>
                <a:schemeClr val="bg1">
                  <a:lumMod val="6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026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4A4170-408E-6469-6A7B-AD01AB9B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F96665-98A5-8B75-7620-C0778C925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059BB0-4898-498E-119E-E43760448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4663E-077D-8044-B2A4-227D02AE4D5C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2E808E-A3EF-4BA0-5024-E83975C9E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11E2AA-285A-7AD2-084E-A2BAE3812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09989-D464-F542-8FD8-A669795EFEE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with a heart and a couple of colors&#10;&#10;Description automatically generated with medium confidence">
            <a:extLst>
              <a:ext uri="{FF2B5EF4-FFF2-40B4-BE49-F238E27FC236}">
                <a16:creationId xmlns:a16="http://schemas.microsoft.com/office/drawing/2014/main" id="{29C4B2AA-B18A-46B5-0A50-F27681E445B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734524" y="6468533"/>
            <a:ext cx="1355875" cy="32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5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emf"/><Relationship Id="rId5" Type="http://schemas.openxmlformats.org/officeDocument/2006/relationships/image" Target="../media/image5.png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s://i1.wp.com/www.saravaca.com/wp-content/uploads/2018/02/ToRs-Factsheet-v.2-1.png?w=1080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ropbox.com/s/3g79w6m2tlj0ls4/Visual%20Simplified%20Infographic%20v.1.pdf?dl=0" TargetMode="External"/><Relationship Id="rId3" Type="http://schemas.openxmlformats.org/officeDocument/2006/relationships/image" Target="../media/image42.png"/><Relationship Id="rId7" Type="http://schemas.openxmlformats.org/officeDocument/2006/relationships/hyperlink" Target="https://www.dropbox.com/s/6qkzb3ztvrmqfwj/Haiti%20Visual%20Infographic%2020220508.jpeg?dl=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nicef.org/lac/en/documents/haiti-formative-evaluation-country-programme-2017-2021" TargetMode="External"/><Relationship Id="rId5" Type="http://schemas.openxmlformats.org/officeDocument/2006/relationships/image" Target="../media/image44.emf"/><Relationship Id="rId4" Type="http://schemas.openxmlformats.org/officeDocument/2006/relationships/image" Target="../media/image43.emf"/><Relationship Id="rId9" Type="http://schemas.openxmlformats.org/officeDocument/2006/relationships/comments" Target="../comments/commen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B8A6A250-FEA8-4DEF-3432-805346304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732" y="4284217"/>
            <a:ext cx="1568316" cy="2221781"/>
          </a:xfrm>
          <a:prstGeom prst="rect">
            <a:avLst/>
          </a:prstGeom>
        </p:spPr>
      </p:pic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6D9ED189-2989-B302-FF44-1FA7C0D6E7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6955" y="1937499"/>
            <a:ext cx="2519217" cy="1417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79BD13C-20DF-AC6D-BB48-1DE17DA09E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7668" y="1174838"/>
            <a:ext cx="1679438" cy="2425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9B888CB-7002-448C-215B-BF34678E9684}"/>
              </a:ext>
            </a:extLst>
          </p:cNvPr>
          <p:cNvSpPr txBox="1"/>
          <p:nvPr/>
        </p:nvSpPr>
        <p:spPr>
          <a:xfrm>
            <a:off x="269826" y="97275"/>
            <a:ext cx="4732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Products</a:t>
            </a:r>
            <a:endParaRPr lang="en-GB" noProof="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098" name="Picture 2" descr="Free Infographic Maker - 700+ Beautiful Templates | Visme">
            <a:extLst>
              <a:ext uri="{FF2B5EF4-FFF2-40B4-BE49-F238E27FC236}">
                <a16:creationId xmlns:a16="http://schemas.microsoft.com/office/drawing/2014/main" id="{F7B82A2B-03BC-99C4-F929-C618FDDAA4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85270" y="914400"/>
            <a:ext cx="146880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EEDA63DB-86B8-E90C-EADA-E4D5561FA7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079" y="951291"/>
            <a:ext cx="2190986" cy="287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96902A7-D9B8-8160-40F7-BA97D722C59B}"/>
              </a:ext>
            </a:extLst>
          </p:cNvPr>
          <p:cNvSpPr txBox="1"/>
          <p:nvPr/>
        </p:nvSpPr>
        <p:spPr>
          <a:xfrm>
            <a:off x="525761" y="3824241"/>
            <a:ext cx="199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Traditional report (150 pages)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D781352-10E6-74AA-F514-8C25FB62A324}"/>
              </a:ext>
            </a:extLst>
          </p:cNvPr>
          <p:cNvSpPr txBox="1"/>
          <p:nvPr/>
        </p:nvSpPr>
        <p:spPr>
          <a:xfrm>
            <a:off x="3054633" y="3631734"/>
            <a:ext cx="19958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Visual executive summaries </a:t>
            </a:r>
          </a:p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(6-10 pages)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D79E53-76C0-1636-F717-5357D32B16BB}"/>
              </a:ext>
            </a:extLst>
          </p:cNvPr>
          <p:cNvSpPr txBox="1"/>
          <p:nvPr/>
        </p:nvSpPr>
        <p:spPr>
          <a:xfrm>
            <a:off x="5956902" y="3624026"/>
            <a:ext cx="14688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 (2 pages)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77391AD-A788-38E8-6132-CD5BB88D9F9B}"/>
              </a:ext>
            </a:extLst>
          </p:cNvPr>
          <p:cNvSpPr txBox="1"/>
          <p:nvPr/>
        </p:nvSpPr>
        <p:spPr>
          <a:xfrm>
            <a:off x="8471786" y="3429000"/>
            <a:ext cx="14688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 </a:t>
            </a:r>
          </a:p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(1 page)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34D11B8-ABEC-3901-2B42-8FBF52378C17}"/>
              </a:ext>
            </a:extLst>
          </p:cNvPr>
          <p:cNvSpPr txBox="1"/>
          <p:nvPr/>
        </p:nvSpPr>
        <p:spPr>
          <a:xfrm>
            <a:off x="10785270" y="5681990"/>
            <a:ext cx="14688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 RRSS (scroll)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8711505-44C6-A5EF-B2AB-E666EBC581FC}"/>
              </a:ext>
            </a:extLst>
          </p:cNvPr>
          <p:cNvSpPr txBox="1"/>
          <p:nvPr/>
        </p:nvSpPr>
        <p:spPr>
          <a:xfrm>
            <a:off x="2896009" y="6364396"/>
            <a:ext cx="199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Poster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AEC3042-F7A1-C5AC-626E-3DB010BD68A1}"/>
              </a:ext>
            </a:extLst>
          </p:cNvPr>
          <p:cNvSpPr txBox="1"/>
          <p:nvPr/>
        </p:nvSpPr>
        <p:spPr>
          <a:xfrm>
            <a:off x="542672" y="5897202"/>
            <a:ext cx="199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Video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EB6274-8BE1-5654-9BBD-F36F991FC7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95" y="4817474"/>
            <a:ext cx="1607553" cy="1177079"/>
          </a:xfrm>
          <a:prstGeom prst="rect">
            <a:avLst/>
          </a:prstGeom>
        </p:spPr>
      </p:pic>
      <p:pic>
        <p:nvPicPr>
          <p:cNvPr id="18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ED3279B8-8632-6D21-53A1-65E4071A1DE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531" y="863447"/>
            <a:ext cx="2190986" cy="287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BDE222A1-A0FF-7C05-F39A-FAA77E0658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121" y="762976"/>
            <a:ext cx="2190986" cy="287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C01D1CA3-263A-07EA-084C-F7FF02CEAE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21" y="639802"/>
            <a:ext cx="2190986" cy="287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5104F02-8C49-6AE7-7ED9-36355B525A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9148" y="4462213"/>
            <a:ext cx="2180148" cy="1742766"/>
          </a:xfrm>
          <a:prstGeom prst="rect">
            <a:avLst/>
          </a:prstGeom>
        </p:spPr>
      </p:pic>
      <p:sp>
        <p:nvSpPr>
          <p:cNvPr id="22" name="CuadroTexto 13">
            <a:extLst>
              <a:ext uri="{FF2B5EF4-FFF2-40B4-BE49-F238E27FC236}">
                <a16:creationId xmlns:a16="http://schemas.microsoft.com/office/drawing/2014/main" id="{B03DB3B4-52B0-2250-7B5E-CA14CC6DAE1C}"/>
              </a:ext>
            </a:extLst>
          </p:cNvPr>
          <p:cNvSpPr txBox="1"/>
          <p:nvPr/>
        </p:nvSpPr>
        <p:spPr>
          <a:xfrm>
            <a:off x="7763496" y="6176570"/>
            <a:ext cx="1995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Internet Site</a:t>
            </a:r>
          </a:p>
        </p:txBody>
      </p:sp>
      <p:pic>
        <p:nvPicPr>
          <p:cNvPr id="23" name="Imagen 5">
            <a:extLst>
              <a:ext uri="{FF2B5EF4-FFF2-40B4-BE49-F238E27FC236}">
                <a16:creationId xmlns:a16="http://schemas.microsoft.com/office/drawing/2014/main" id="{C8EC06F9-13D0-FF6A-A95A-98C447D99B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4653" y="743877"/>
            <a:ext cx="1807394" cy="2610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n 2">
            <a:extLst>
              <a:ext uri="{FF2B5EF4-FFF2-40B4-BE49-F238E27FC236}">
                <a16:creationId xmlns:a16="http://schemas.microsoft.com/office/drawing/2014/main" id="{6473652B-8B8F-194D-ABCE-0A06FEC5B1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8736" y="743877"/>
            <a:ext cx="1824167" cy="24258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agen 5">
            <a:extLst>
              <a:ext uri="{FF2B5EF4-FFF2-40B4-BE49-F238E27FC236}">
                <a16:creationId xmlns:a16="http://schemas.microsoft.com/office/drawing/2014/main" id="{CEF74B36-4897-7CE6-31EA-6ACA58813D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77745" y="986269"/>
            <a:ext cx="1703484" cy="22937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n 5">
            <a:extLst>
              <a:ext uri="{FF2B5EF4-FFF2-40B4-BE49-F238E27FC236}">
                <a16:creationId xmlns:a16="http://schemas.microsoft.com/office/drawing/2014/main" id="{9C512064-E3B3-2562-3DB3-EE41ED5339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0145" y="1138669"/>
            <a:ext cx="1703484" cy="22937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Imagen 2">
            <a:extLst>
              <a:ext uri="{FF2B5EF4-FFF2-40B4-BE49-F238E27FC236}">
                <a16:creationId xmlns:a16="http://schemas.microsoft.com/office/drawing/2014/main" id="{330DA0B2-D1CD-F5DB-4286-4E8EA78E8CB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148" y="1053617"/>
            <a:ext cx="1813573" cy="2606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741C3D5-8C24-2FDC-A909-DD8DE4909271}"/>
              </a:ext>
            </a:extLst>
          </p:cNvPr>
          <p:cNvSpPr txBox="1"/>
          <p:nvPr/>
        </p:nvSpPr>
        <p:spPr>
          <a:xfrm>
            <a:off x="4841005" y="5897201"/>
            <a:ext cx="26109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1400" b="1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dirty="0"/>
              <a:t>Flyers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E9FC56-3D05-7C38-F57E-D5FB61463EB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3022" y="5012916"/>
            <a:ext cx="692920" cy="98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5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2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9B888CB-7002-448C-215B-BF34678E9684}"/>
              </a:ext>
            </a:extLst>
          </p:cNvPr>
          <p:cNvSpPr txBox="1"/>
          <p:nvPr/>
        </p:nvSpPr>
        <p:spPr>
          <a:xfrm>
            <a:off x="269826" y="97275"/>
            <a:ext cx="4732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  <a:endParaRPr lang="en-GB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517698E-68F1-E0D8-E2EE-1FB4288FA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940" y="900472"/>
            <a:ext cx="11261204" cy="505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13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9B888CB-7002-448C-215B-BF34678E9684}"/>
              </a:ext>
            </a:extLst>
          </p:cNvPr>
          <p:cNvSpPr txBox="1"/>
          <p:nvPr/>
        </p:nvSpPr>
        <p:spPr>
          <a:xfrm>
            <a:off x="108020" y="0"/>
            <a:ext cx="399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  <a:endParaRPr lang="en-GB" sz="20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uadroTexto 4">
            <a:extLst>
              <a:ext uri="{FF2B5EF4-FFF2-40B4-BE49-F238E27FC236}">
                <a16:creationId xmlns:a16="http://schemas.microsoft.com/office/drawing/2014/main" id="{C6F2025C-2082-E887-CD41-21AFDE30B5A1}"/>
              </a:ext>
            </a:extLst>
          </p:cNvPr>
          <p:cNvSpPr txBox="1"/>
          <p:nvPr/>
        </p:nvSpPr>
        <p:spPr>
          <a:xfrm>
            <a:off x="625606" y="991387"/>
            <a:ext cx="1003664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Information carried on a graph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Marketing tool that uses texts and images to better convey information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Computer-assisted image creation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Information + graphics: translating information into a visual form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Set of visual creations based on information and data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Set of techniques that allow data to be represented visually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Visualization (visual presentation) of quantitative and qualitative information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Visual communication tool that uses images and graphics to convey information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Synthetic</a:t>
            </a:r>
            <a:endParaRPr lang="en-GB" sz="1050" noProof="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994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539AD-5C36-8DEF-AA89-20D9FDE45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roquis, livre, dessin&#10;&#10;Description générée automatiquement">
            <a:extLst>
              <a:ext uri="{FF2B5EF4-FFF2-40B4-BE49-F238E27FC236}">
                <a16:creationId xmlns:a16="http://schemas.microsoft.com/office/drawing/2014/main" id="{9FB10598-4E38-9554-33E7-D49D8CBD01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60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5C30-AFD1-03E1-74FF-D8ADE6B72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ublication, papier, Impression&#10;&#10;Description générée automatiquement">
            <a:extLst>
              <a:ext uri="{FF2B5EF4-FFF2-40B4-BE49-F238E27FC236}">
                <a16:creationId xmlns:a16="http://schemas.microsoft.com/office/drawing/2014/main" id="{F6EBFB3C-C12B-44CE-1AC1-10BD37DF67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32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99B69-09BE-B9C7-3D1E-4E8497C0A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livre, fournitures de bureau, conception&#10;&#10;Description générée automatiquement">
            <a:extLst>
              <a:ext uri="{FF2B5EF4-FFF2-40B4-BE49-F238E27FC236}">
                <a16:creationId xmlns:a16="http://schemas.microsoft.com/office/drawing/2014/main" id="{EDF3DC55-D1D5-EA60-A49A-2EA0D33408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946E9-0C84-4DA8-E921-12E40325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76" y="0"/>
            <a:ext cx="11083047" cy="676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81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F9D6B-F198-0DF5-DB92-0011D0831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0878C0B-A3AD-82A1-9D0A-EE27A3137073}"/>
              </a:ext>
            </a:extLst>
          </p:cNvPr>
          <p:cNvSpPr txBox="1"/>
          <p:nvPr/>
        </p:nvSpPr>
        <p:spPr>
          <a:xfrm>
            <a:off x="269826" y="97275"/>
            <a:ext cx="4732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  <a:endParaRPr lang="en-GB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124" name="Picture 4" descr="5 bonnes raisons d'utiliser l'infographie pour am&amp;">
            <a:extLst>
              <a:ext uri="{FF2B5EF4-FFF2-40B4-BE49-F238E27FC236}">
                <a16:creationId xmlns:a16="http://schemas.microsoft.com/office/drawing/2014/main" id="{0FDD4DF0-5CFD-11B5-A102-188DAE947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1499" y="682050"/>
            <a:ext cx="9506587" cy="615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003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9B888CB-7002-448C-215B-BF34678E9684}"/>
              </a:ext>
            </a:extLst>
          </p:cNvPr>
          <p:cNvSpPr txBox="1"/>
          <p:nvPr/>
        </p:nvSpPr>
        <p:spPr>
          <a:xfrm>
            <a:off x="269826" y="97275"/>
            <a:ext cx="4732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  <a:endParaRPr lang="en-GB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74" name="Picture 2" descr="Pourquoi créer une infographie ? » K-Graphiste">
            <a:extLst>
              <a:ext uri="{FF2B5EF4-FFF2-40B4-BE49-F238E27FC236}">
                <a16:creationId xmlns:a16="http://schemas.microsoft.com/office/drawing/2014/main" id="{B304EAB5-E4FE-2A8A-CFE8-4E037B60C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500" y="296562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170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mment créer l'infographie parfaite ? - Graphiste Blog">
            <a:extLst>
              <a:ext uri="{FF2B5EF4-FFF2-40B4-BE49-F238E27FC236}">
                <a16:creationId xmlns:a16="http://schemas.microsoft.com/office/drawing/2014/main" id="{22D35FF5-2E98-0AF2-AAE0-9392039B2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40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nfographie : le guide pour créer une infographie réussie !">
            <a:extLst>
              <a:ext uri="{FF2B5EF4-FFF2-40B4-BE49-F238E27FC236}">
                <a16:creationId xmlns:a16="http://schemas.microsoft.com/office/drawing/2014/main" id="{B52664B6-A190-1FA2-BCFE-7782DA56A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6612" y="23133"/>
            <a:ext cx="2309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omment créer une infographie en 5 étapes ? (+ exemples)">
            <a:extLst>
              <a:ext uri="{FF2B5EF4-FFF2-40B4-BE49-F238E27FC236}">
                <a16:creationId xmlns:a16="http://schemas.microsoft.com/office/drawing/2014/main" id="{3F262F9D-7B1C-D16B-629D-D9BE4A207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54604" y="0"/>
            <a:ext cx="2647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'infographie, un outil indispensable à votre stratégie de communication -  APACOM">
            <a:extLst>
              <a:ext uri="{FF2B5EF4-FFF2-40B4-BE49-F238E27FC236}">
                <a16:creationId xmlns:a16="http://schemas.microsoft.com/office/drawing/2014/main" id="{19571891-4801-2DF9-D97F-588589087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0187" y="-23133"/>
            <a:ext cx="3146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35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83648-6393-F57E-D0E7-4BDE3DF9A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>
            <a:extLst>
              <a:ext uri="{FF2B5EF4-FFF2-40B4-BE49-F238E27FC236}">
                <a16:creationId xmlns:a16="http://schemas.microsoft.com/office/drawing/2014/main" id="{BE09B9F6-BFA1-E8FB-16CD-0DDFBA00E0D3}"/>
              </a:ext>
            </a:extLst>
          </p:cNvPr>
          <p:cNvSpPr txBox="1"/>
          <p:nvPr/>
        </p:nvSpPr>
        <p:spPr>
          <a:xfrm>
            <a:off x="108020" y="0"/>
            <a:ext cx="399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  <a:endParaRPr lang="en-GB" sz="20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EF3D05A-040B-FC94-763B-6DC0794C4A09}"/>
              </a:ext>
            </a:extLst>
          </p:cNvPr>
          <p:cNvCxnSpPr/>
          <p:nvPr/>
        </p:nvCxnSpPr>
        <p:spPr>
          <a:xfrm flipV="1">
            <a:off x="2104036" y="1078302"/>
            <a:ext cx="0" cy="45202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EE0213E-A9BF-FC78-D7FA-62A779CCFD4B}"/>
              </a:ext>
            </a:extLst>
          </p:cNvPr>
          <p:cNvCxnSpPr>
            <a:cxnSpLocks/>
          </p:cNvCxnSpPr>
          <p:nvPr/>
        </p:nvCxnSpPr>
        <p:spPr>
          <a:xfrm>
            <a:off x="2104036" y="5598543"/>
            <a:ext cx="857753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4">
            <a:extLst>
              <a:ext uri="{FF2B5EF4-FFF2-40B4-BE49-F238E27FC236}">
                <a16:creationId xmlns:a16="http://schemas.microsoft.com/office/drawing/2014/main" id="{4803FD87-FC21-E392-7445-C2FF0DE00E72}"/>
              </a:ext>
            </a:extLst>
          </p:cNvPr>
          <p:cNvSpPr txBox="1"/>
          <p:nvPr/>
        </p:nvSpPr>
        <p:spPr>
          <a:xfrm>
            <a:off x="527022" y="5136878"/>
            <a:ext cx="1966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100% text</a:t>
            </a:r>
            <a:endParaRPr lang="en-GB" sz="14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CuadroTexto 4">
            <a:extLst>
              <a:ext uri="{FF2B5EF4-FFF2-40B4-BE49-F238E27FC236}">
                <a16:creationId xmlns:a16="http://schemas.microsoft.com/office/drawing/2014/main" id="{81A19FB6-FC6E-6900-817F-11B712F8AB54}"/>
              </a:ext>
            </a:extLst>
          </p:cNvPr>
          <p:cNvSpPr txBox="1"/>
          <p:nvPr/>
        </p:nvSpPr>
        <p:spPr>
          <a:xfrm>
            <a:off x="233721" y="1112807"/>
            <a:ext cx="1966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100% visual</a:t>
            </a:r>
            <a:endParaRPr lang="en-GB" sz="14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CuadroTexto 4">
            <a:extLst>
              <a:ext uri="{FF2B5EF4-FFF2-40B4-BE49-F238E27FC236}">
                <a16:creationId xmlns:a16="http://schemas.microsoft.com/office/drawing/2014/main" id="{D47CDF56-8FF9-1C00-932D-785A3CC0DF89}"/>
              </a:ext>
            </a:extLst>
          </p:cNvPr>
          <p:cNvSpPr txBox="1"/>
          <p:nvPr/>
        </p:nvSpPr>
        <p:spPr>
          <a:xfrm>
            <a:off x="3025449" y="5598542"/>
            <a:ext cx="983410" cy="369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1 page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CuadroTexto 4">
            <a:extLst>
              <a:ext uri="{FF2B5EF4-FFF2-40B4-BE49-F238E27FC236}">
                <a16:creationId xmlns:a16="http://schemas.microsoft.com/office/drawing/2014/main" id="{499760C0-7773-45EF-8721-95CA9C695E6D}"/>
              </a:ext>
            </a:extLst>
          </p:cNvPr>
          <p:cNvSpPr txBox="1"/>
          <p:nvPr/>
        </p:nvSpPr>
        <p:spPr>
          <a:xfrm>
            <a:off x="4198876" y="5598542"/>
            <a:ext cx="1224237" cy="3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 pages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CuadroTexto 4">
            <a:extLst>
              <a:ext uri="{FF2B5EF4-FFF2-40B4-BE49-F238E27FC236}">
                <a16:creationId xmlns:a16="http://schemas.microsoft.com/office/drawing/2014/main" id="{A259853B-CF68-4305-7578-690785586F2C}"/>
              </a:ext>
            </a:extLst>
          </p:cNvPr>
          <p:cNvSpPr txBox="1"/>
          <p:nvPr/>
        </p:nvSpPr>
        <p:spPr>
          <a:xfrm>
            <a:off x="5613130" y="5598541"/>
            <a:ext cx="1224238" cy="3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3 pages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18CE0892-FA17-51BA-4A66-C22624698171}"/>
              </a:ext>
            </a:extLst>
          </p:cNvPr>
          <p:cNvSpPr txBox="1"/>
          <p:nvPr/>
        </p:nvSpPr>
        <p:spPr>
          <a:xfrm>
            <a:off x="7027385" y="5598540"/>
            <a:ext cx="1224238" cy="36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4 pages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CuadroTexto 4">
            <a:extLst>
              <a:ext uri="{FF2B5EF4-FFF2-40B4-BE49-F238E27FC236}">
                <a16:creationId xmlns:a16="http://schemas.microsoft.com/office/drawing/2014/main" id="{3AF0C3A5-3CBB-F747-A650-354D7575D63F}"/>
              </a:ext>
            </a:extLst>
          </p:cNvPr>
          <p:cNvSpPr txBox="1"/>
          <p:nvPr/>
        </p:nvSpPr>
        <p:spPr>
          <a:xfrm>
            <a:off x="8845212" y="5593994"/>
            <a:ext cx="1224238" cy="36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More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62B4E2-FC05-EC81-165A-51FD5C0C0A8F}"/>
              </a:ext>
            </a:extLst>
          </p:cNvPr>
          <p:cNvCxnSpPr/>
          <p:nvPr/>
        </p:nvCxnSpPr>
        <p:spPr>
          <a:xfrm>
            <a:off x="3413940" y="1343639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A5E0BF-558B-22F6-BC8D-C7B91A6460EB}"/>
              </a:ext>
            </a:extLst>
          </p:cNvPr>
          <p:cNvCxnSpPr/>
          <p:nvPr/>
        </p:nvCxnSpPr>
        <p:spPr>
          <a:xfrm>
            <a:off x="4737407" y="1351661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4635A65-68BD-E3D9-8047-7E8FEB6ACAD4}"/>
              </a:ext>
            </a:extLst>
          </p:cNvPr>
          <p:cNvCxnSpPr/>
          <p:nvPr/>
        </p:nvCxnSpPr>
        <p:spPr>
          <a:xfrm>
            <a:off x="5988684" y="1367704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E6128B-8FEB-0EEE-9B57-31131BD2D448}"/>
              </a:ext>
            </a:extLst>
          </p:cNvPr>
          <p:cNvCxnSpPr/>
          <p:nvPr/>
        </p:nvCxnSpPr>
        <p:spPr>
          <a:xfrm>
            <a:off x="7520705" y="1343639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>
            <a:extLst>
              <a:ext uri="{FF2B5EF4-FFF2-40B4-BE49-F238E27FC236}">
                <a16:creationId xmlns:a16="http://schemas.microsoft.com/office/drawing/2014/main" id="{5EA139D7-F8C3-DC39-31D2-7278D3D4610D}"/>
              </a:ext>
            </a:extLst>
          </p:cNvPr>
          <p:cNvSpPr/>
          <p:nvPr/>
        </p:nvSpPr>
        <p:spPr>
          <a:xfrm>
            <a:off x="2783294" y="1460270"/>
            <a:ext cx="5424993" cy="3810189"/>
          </a:xfrm>
          <a:custGeom>
            <a:avLst/>
            <a:gdLst>
              <a:gd name="connsiteX0" fmla="*/ 248664 w 5424993"/>
              <a:gd name="connsiteY0" fmla="*/ 1443351 h 3810189"/>
              <a:gd name="connsiteX1" fmla="*/ 11 w 5424993"/>
              <a:gd name="connsiteY1" fmla="*/ 1659919 h 3810189"/>
              <a:gd name="connsiteX2" fmla="*/ 256685 w 5424993"/>
              <a:gd name="connsiteY2" fmla="*/ 2157225 h 3810189"/>
              <a:gd name="connsiteX3" fmla="*/ 794095 w 5424993"/>
              <a:gd name="connsiteY3" fmla="*/ 2437962 h 3810189"/>
              <a:gd name="connsiteX4" fmla="*/ 946495 w 5424993"/>
              <a:gd name="connsiteY4" fmla="*/ 3288193 h 3810189"/>
              <a:gd name="connsiteX5" fmla="*/ 1532032 w 5424993"/>
              <a:gd name="connsiteY5" fmla="*/ 3809562 h 3810189"/>
              <a:gd name="connsiteX6" fmla="*/ 2117569 w 5424993"/>
              <a:gd name="connsiteY6" fmla="*/ 3384446 h 3810189"/>
              <a:gd name="connsiteX7" fmla="*/ 2526643 w 5424993"/>
              <a:gd name="connsiteY7" fmla="*/ 2935267 h 3810189"/>
              <a:gd name="connsiteX8" fmla="*/ 3344790 w 5424993"/>
              <a:gd name="connsiteY8" fmla="*/ 3079646 h 3810189"/>
              <a:gd name="connsiteX9" fmla="*/ 3850117 w 5424993"/>
              <a:gd name="connsiteY9" fmla="*/ 2317646 h 3810189"/>
              <a:gd name="connsiteX10" fmla="*/ 5053274 w 5424993"/>
              <a:gd name="connsiteY10" fmla="*/ 2389835 h 3810189"/>
              <a:gd name="connsiteX11" fmla="*/ 5406201 w 5424993"/>
              <a:gd name="connsiteY11" fmla="*/ 1595751 h 3810189"/>
              <a:gd name="connsiteX12" fmla="*/ 4588053 w 5424993"/>
              <a:gd name="connsiteY12" fmla="*/ 1523562 h 3810189"/>
              <a:gd name="connsiteX13" fmla="*/ 2927695 w 5424993"/>
              <a:gd name="connsiteY13" fmla="*/ 1483456 h 3810189"/>
              <a:gd name="connsiteX14" fmla="*/ 2735190 w 5424993"/>
              <a:gd name="connsiteY14" fmla="*/ 392593 h 3810189"/>
              <a:gd name="connsiteX15" fmla="*/ 1740580 w 5424993"/>
              <a:gd name="connsiteY15" fmla="*/ 7583 h 3810189"/>
              <a:gd name="connsiteX16" fmla="*/ 946495 w 5424993"/>
              <a:gd name="connsiteY16" fmla="*/ 681351 h 3810189"/>
              <a:gd name="connsiteX17" fmla="*/ 834201 w 5424993"/>
              <a:gd name="connsiteY17" fmla="*/ 1395225 h 3810189"/>
              <a:gd name="connsiteX18" fmla="*/ 248664 w 5424993"/>
              <a:gd name="connsiteY18" fmla="*/ 1443351 h 381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24993" h="3810189">
                <a:moveTo>
                  <a:pt x="248664" y="1443351"/>
                </a:moveTo>
                <a:cubicBezTo>
                  <a:pt x="109632" y="1487467"/>
                  <a:pt x="-1326" y="1540940"/>
                  <a:pt x="11" y="1659919"/>
                </a:cubicBezTo>
                <a:cubicBezTo>
                  <a:pt x="1348" y="1778898"/>
                  <a:pt x="124338" y="2027551"/>
                  <a:pt x="256685" y="2157225"/>
                </a:cubicBezTo>
                <a:cubicBezTo>
                  <a:pt x="389032" y="2286899"/>
                  <a:pt x="679127" y="2249467"/>
                  <a:pt x="794095" y="2437962"/>
                </a:cubicBezTo>
                <a:cubicBezTo>
                  <a:pt x="909063" y="2626457"/>
                  <a:pt x="823506" y="3059593"/>
                  <a:pt x="946495" y="3288193"/>
                </a:cubicBezTo>
                <a:cubicBezTo>
                  <a:pt x="1069485" y="3516793"/>
                  <a:pt x="1336853" y="3793520"/>
                  <a:pt x="1532032" y="3809562"/>
                </a:cubicBezTo>
                <a:cubicBezTo>
                  <a:pt x="1727211" y="3825604"/>
                  <a:pt x="1951801" y="3530162"/>
                  <a:pt x="2117569" y="3384446"/>
                </a:cubicBezTo>
                <a:cubicBezTo>
                  <a:pt x="2283337" y="3238730"/>
                  <a:pt x="2322106" y="2986067"/>
                  <a:pt x="2526643" y="2935267"/>
                </a:cubicBezTo>
                <a:cubicBezTo>
                  <a:pt x="2731180" y="2884467"/>
                  <a:pt x="3124211" y="3182583"/>
                  <a:pt x="3344790" y="3079646"/>
                </a:cubicBezTo>
                <a:cubicBezTo>
                  <a:pt x="3565369" y="2976709"/>
                  <a:pt x="3565370" y="2432614"/>
                  <a:pt x="3850117" y="2317646"/>
                </a:cubicBezTo>
                <a:cubicBezTo>
                  <a:pt x="4134864" y="2202678"/>
                  <a:pt x="4793927" y="2510151"/>
                  <a:pt x="5053274" y="2389835"/>
                </a:cubicBezTo>
                <a:cubicBezTo>
                  <a:pt x="5312621" y="2269519"/>
                  <a:pt x="5483738" y="1740130"/>
                  <a:pt x="5406201" y="1595751"/>
                </a:cubicBezTo>
                <a:cubicBezTo>
                  <a:pt x="5328664" y="1451372"/>
                  <a:pt x="5001137" y="1542278"/>
                  <a:pt x="4588053" y="1523562"/>
                </a:cubicBezTo>
                <a:cubicBezTo>
                  <a:pt x="4174969" y="1504846"/>
                  <a:pt x="3236505" y="1671951"/>
                  <a:pt x="2927695" y="1483456"/>
                </a:cubicBezTo>
                <a:cubicBezTo>
                  <a:pt x="2618885" y="1294961"/>
                  <a:pt x="2933043" y="638572"/>
                  <a:pt x="2735190" y="392593"/>
                </a:cubicBezTo>
                <a:cubicBezTo>
                  <a:pt x="2537337" y="146614"/>
                  <a:pt x="2038696" y="-40543"/>
                  <a:pt x="1740580" y="7583"/>
                </a:cubicBezTo>
                <a:cubicBezTo>
                  <a:pt x="1442464" y="55709"/>
                  <a:pt x="1097558" y="450077"/>
                  <a:pt x="946495" y="681351"/>
                </a:cubicBezTo>
                <a:cubicBezTo>
                  <a:pt x="795432" y="912625"/>
                  <a:pt x="953180" y="1265551"/>
                  <a:pt x="834201" y="1395225"/>
                </a:cubicBezTo>
                <a:cubicBezTo>
                  <a:pt x="715222" y="1524899"/>
                  <a:pt x="387696" y="1399235"/>
                  <a:pt x="248664" y="144335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5" name="CuadroTexto 4">
            <a:extLst>
              <a:ext uri="{FF2B5EF4-FFF2-40B4-BE49-F238E27FC236}">
                <a16:creationId xmlns:a16="http://schemas.microsoft.com/office/drawing/2014/main" id="{D4AA5190-FCEE-4292-B4CA-0134603997E8}"/>
              </a:ext>
            </a:extLst>
          </p:cNvPr>
          <p:cNvSpPr txBox="1"/>
          <p:nvPr/>
        </p:nvSpPr>
        <p:spPr>
          <a:xfrm>
            <a:off x="3587144" y="3180698"/>
            <a:ext cx="2256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</a:p>
        </p:txBody>
      </p:sp>
      <p:sp>
        <p:nvSpPr>
          <p:cNvPr id="26" name="CuadroTexto 4">
            <a:extLst>
              <a:ext uri="{FF2B5EF4-FFF2-40B4-BE49-F238E27FC236}">
                <a16:creationId xmlns:a16="http://schemas.microsoft.com/office/drawing/2014/main" id="{2B01E91F-70BE-80F1-91FC-09D60F48208B}"/>
              </a:ext>
            </a:extLst>
          </p:cNvPr>
          <p:cNvSpPr txBox="1"/>
          <p:nvPr/>
        </p:nvSpPr>
        <p:spPr>
          <a:xfrm>
            <a:off x="5094363" y="356653"/>
            <a:ext cx="436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(stand-alone product that provides a story, a message) 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5A1AE22D-2185-4F11-E9AD-33F545E07867}"/>
              </a:ext>
            </a:extLst>
          </p:cNvPr>
          <p:cNvSpPr/>
          <p:nvPr/>
        </p:nvSpPr>
        <p:spPr>
          <a:xfrm>
            <a:off x="6271782" y="1753990"/>
            <a:ext cx="4081591" cy="3102078"/>
          </a:xfrm>
          <a:custGeom>
            <a:avLst/>
            <a:gdLst>
              <a:gd name="connsiteX0" fmla="*/ 878826 w 4081591"/>
              <a:gd name="connsiteY0" fmla="*/ 403994 h 3102078"/>
              <a:gd name="connsiteX1" fmla="*/ 750810 w 4081591"/>
              <a:gd name="connsiteY1" fmla="*/ 458858 h 3102078"/>
              <a:gd name="connsiteX2" fmla="*/ 19290 w 4081591"/>
              <a:gd name="connsiteY2" fmla="*/ 733178 h 3102078"/>
              <a:gd name="connsiteX3" fmla="*/ 293610 w 4081591"/>
              <a:gd name="connsiteY3" fmla="*/ 1482986 h 3102078"/>
              <a:gd name="connsiteX4" fmla="*/ 1153146 w 4081591"/>
              <a:gd name="connsiteY4" fmla="*/ 1300106 h 3102078"/>
              <a:gd name="connsiteX5" fmla="*/ 1701786 w 4081591"/>
              <a:gd name="connsiteY5" fmla="*/ 1739018 h 3102078"/>
              <a:gd name="connsiteX6" fmla="*/ 1994394 w 4081591"/>
              <a:gd name="connsiteY6" fmla="*/ 2818010 h 3102078"/>
              <a:gd name="connsiteX7" fmla="*/ 3859770 w 4081591"/>
              <a:gd name="connsiteY7" fmla="*/ 3019178 h 3102078"/>
              <a:gd name="connsiteX8" fmla="*/ 4006074 w 4081591"/>
              <a:gd name="connsiteY8" fmla="*/ 1647578 h 3102078"/>
              <a:gd name="connsiteX9" fmla="*/ 3494010 w 4081591"/>
              <a:gd name="connsiteY9" fmla="*/ 147962 h 3102078"/>
              <a:gd name="connsiteX10" fmla="*/ 1884666 w 4081591"/>
              <a:gd name="connsiteY10" fmla="*/ 129674 h 3102078"/>
              <a:gd name="connsiteX11" fmla="*/ 1372602 w 4081591"/>
              <a:gd name="connsiteY11" fmla="*/ 806330 h 3102078"/>
              <a:gd name="connsiteX12" fmla="*/ 823962 w 4081591"/>
              <a:gd name="connsiteY12" fmla="*/ 440570 h 3102078"/>
              <a:gd name="connsiteX13" fmla="*/ 805674 w 4081591"/>
              <a:gd name="connsiteY13" fmla="*/ 495434 h 3102078"/>
              <a:gd name="connsiteX0" fmla="*/ 878826 w 4081591"/>
              <a:gd name="connsiteY0" fmla="*/ 403994 h 3102078"/>
              <a:gd name="connsiteX1" fmla="*/ 750810 w 4081591"/>
              <a:gd name="connsiteY1" fmla="*/ 458858 h 3102078"/>
              <a:gd name="connsiteX2" fmla="*/ 19290 w 4081591"/>
              <a:gd name="connsiteY2" fmla="*/ 733178 h 3102078"/>
              <a:gd name="connsiteX3" fmla="*/ 293610 w 4081591"/>
              <a:gd name="connsiteY3" fmla="*/ 1482986 h 3102078"/>
              <a:gd name="connsiteX4" fmla="*/ 1153146 w 4081591"/>
              <a:gd name="connsiteY4" fmla="*/ 1300106 h 3102078"/>
              <a:gd name="connsiteX5" fmla="*/ 1701786 w 4081591"/>
              <a:gd name="connsiteY5" fmla="*/ 1739018 h 3102078"/>
              <a:gd name="connsiteX6" fmla="*/ 1994394 w 4081591"/>
              <a:gd name="connsiteY6" fmla="*/ 2818010 h 3102078"/>
              <a:gd name="connsiteX7" fmla="*/ 3859770 w 4081591"/>
              <a:gd name="connsiteY7" fmla="*/ 3019178 h 3102078"/>
              <a:gd name="connsiteX8" fmla="*/ 4006074 w 4081591"/>
              <a:gd name="connsiteY8" fmla="*/ 1647578 h 3102078"/>
              <a:gd name="connsiteX9" fmla="*/ 3494010 w 4081591"/>
              <a:gd name="connsiteY9" fmla="*/ 147962 h 3102078"/>
              <a:gd name="connsiteX10" fmla="*/ 1884666 w 4081591"/>
              <a:gd name="connsiteY10" fmla="*/ 129674 h 3102078"/>
              <a:gd name="connsiteX11" fmla="*/ 1372602 w 4081591"/>
              <a:gd name="connsiteY11" fmla="*/ 806330 h 3102078"/>
              <a:gd name="connsiteX12" fmla="*/ 823962 w 4081591"/>
              <a:gd name="connsiteY12" fmla="*/ 440570 h 3102078"/>
              <a:gd name="connsiteX13" fmla="*/ 570351 w 4081591"/>
              <a:gd name="connsiteY13" fmla="*/ 529052 h 3102078"/>
              <a:gd name="connsiteX0" fmla="*/ 831762 w 4081591"/>
              <a:gd name="connsiteY0" fmla="*/ 518294 h 3102078"/>
              <a:gd name="connsiteX1" fmla="*/ 750810 w 4081591"/>
              <a:gd name="connsiteY1" fmla="*/ 458858 h 3102078"/>
              <a:gd name="connsiteX2" fmla="*/ 19290 w 4081591"/>
              <a:gd name="connsiteY2" fmla="*/ 733178 h 3102078"/>
              <a:gd name="connsiteX3" fmla="*/ 293610 w 4081591"/>
              <a:gd name="connsiteY3" fmla="*/ 1482986 h 3102078"/>
              <a:gd name="connsiteX4" fmla="*/ 1153146 w 4081591"/>
              <a:gd name="connsiteY4" fmla="*/ 1300106 h 3102078"/>
              <a:gd name="connsiteX5" fmla="*/ 1701786 w 4081591"/>
              <a:gd name="connsiteY5" fmla="*/ 1739018 h 3102078"/>
              <a:gd name="connsiteX6" fmla="*/ 1994394 w 4081591"/>
              <a:gd name="connsiteY6" fmla="*/ 2818010 h 3102078"/>
              <a:gd name="connsiteX7" fmla="*/ 3859770 w 4081591"/>
              <a:gd name="connsiteY7" fmla="*/ 3019178 h 3102078"/>
              <a:gd name="connsiteX8" fmla="*/ 4006074 w 4081591"/>
              <a:gd name="connsiteY8" fmla="*/ 1647578 h 3102078"/>
              <a:gd name="connsiteX9" fmla="*/ 3494010 w 4081591"/>
              <a:gd name="connsiteY9" fmla="*/ 147962 h 3102078"/>
              <a:gd name="connsiteX10" fmla="*/ 1884666 w 4081591"/>
              <a:gd name="connsiteY10" fmla="*/ 129674 h 3102078"/>
              <a:gd name="connsiteX11" fmla="*/ 1372602 w 4081591"/>
              <a:gd name="connsiteY11" fmla="*/ 806330 h 3102078"/>
              <a:gd name="connsiteX12" fmla="*/ 823962 w 4081591"/>
              <a:gd name="connsiteY12" fmla="*/ 440570 h 3102078"/>
              <a:gd name="connsiteX13" fmla="*/ 570351 w 4081591"/>
              <a:gd name="connsiteY13" fmla="*/ 529052 h 310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81591" h="3102078">
                <a:moveTo>
                  <a:pt x="831762" y="518294"/>
                </a:moveTo>
                <a:cubicBezTo>
                  <a:pt x="839382" y="518294"/>
                  <a:pt x="886222" y="423044"/>
                  <a:pt x="750810" y="458858"/>
                </a:cubicBezTo>
                <a:cubicBezTo>
                  <a:pt x="615398" y="494672"/>
                  <a:pt x="95490" y="562490"/>
                  <a:pt x="19290" y="733178"/>
                </a:cubicBezTo>
                <a:cubicBezTo>
                  <a:pt x="-56910" y="903866"/>
                  <a:pt x="104634" y="1388498"/>
                  <a:pt x="293610" y="1482986"/>
                </a:cubicBezTo>
                <a:cubicBezTo>
                  <a:pt x="482586" y="1577474"/>
                  <a:pt x="918450" y="1257434"/>
                  <a:pt x="1153146" y="1300106"/>
                </a:cubicBezTo>
                <a:cubicBezTo>
                  <a:pt x="1387842" y="1342778"/>
                  <a:pt x="1561578" y="1486034"/>
                  <a:pt x="1701786" y="1739018"/>
                </a:cubicBezTo>
                <a:cubicBezTo>
                  <a:pt x="1841994" y="1992002"/>
                  <a:pt x="1634730" y="2604650"/>
                  <a:pt x="1994394" y="2818010"/>
                </a:cubicBezTo>
                <a:cubicBezTo>
                  <a:pt x="2354058" y="3031370"/>
                  <a:pt x="3524490" y="3214250"/>
                  <a:pt x="3859770" y="3019178"/>
                </a:cubicBezTo>
                <a:cubicBezTo>
                  <a:pt x="4195050" y="2824106"/>
                  <a:pt x="4067034" y="2126114"/>
                  <a:pt x="4006074" y="1647578"/>
                </a:cubicBezTo>
                <a:cubicBezTo>
                  <a:pt x="3945114" y="1169042"/>
                  <a:pt x="3847578" y="400946"/>
                  <a:pt x="3494010" y="147962"/>
                </a:cubicBezTo>
                <a:cubicBezTo>
                  <a:pt x="3140442" y="-105022"/>
                  <a:pt x="2238234" y="19946"/>
                  <a:pt x="1884666" y="129674"/>
                </a:cubicBezTo>
                <a:cubicBezTo>
                  <a:pt x="1531098" y="239402"/>
                  <a:pt x="1549386" y="754514"/>
                  <a:pt x="1372602" y="806330"/>
                </a:cubicBezTo>
                <a:cubicBezTo>
                  <a:pt x="1195818" y="858146"/>
                  <a:pt x="823962" y="440570"/>
                  <a:pt x="823962" y="440570"/>
                </a:cubicBezTo>
                <a:cubicBezTo>
                  <a:pt x="729474" y="388754"/>
                  <a:pt x="532251" y="475712"/>
                  <a:pt x="570351" y="529052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8" name="CuadroTexto 4">
            <a:extLst>
              <a:ext uri="{FF2B5EF4-FFF2-40B4-BE49-F238E27FC236}">
                <a16:creationId xmlns:a16="http://schemas.microsoft.com/office/drawing/2014/main" id="{65FF60DB-D47A-3E1C-C0FF-A02DADEA2F00}"/>
              </a:ext>
            </a:extLst>
          </p:cNvPr>
          <p:cNvSpPr txBox="1"/>
          <p:nvPr/>
        </p:nvSpPr>
        <p:spPr>
          <a:xfrm>
            <a:off x="8437666" y="3107506"/>
            <a:ext cx="1513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VISUAL REPORTS</a:t>
            </a:r>
          </a:p>
        </p:txBody>
      </p:sp>
    </p:spTree>
    <p:extLst>
      <p:ext uri="{BB962C8B-B14F-4D97-AF65-F5344CB8AC3E}">
        <p14:creationId xmlns:p14="http://schemas.microsoft.com/office/powerpoint/2010/main" val="3465652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Interfaz de usuario gráfica, Aplicación, Word&#10;&#10;Descripción generada automáticamente">
            <a:extLst>
              <a:ext uri="{FF2B5EF4-FFF2-40B4-BE49-F238E27FC236}">
                <a16:creationId xmlns:a16="http://schemas.microsoft.com/office/drawing/2014/main" id="{958F6037-3EF3-16C7-7EDE-1BE71F1017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7497">
            <a:off x="5934285" y="316920"/>
            <a:ext cx="4269276" cy="5891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Imagen 27" descr="Interfaz de usuario gráfica, Texto, Aplicación, Word&#10;&#10;Descripción generada automáticamente">
            <a:extLst>
              <a:ext uri="{FF2B5EF4-FFF2-40B4-BE49-F238E27FC236}">
                <a16:creationId xmlns:a16="http://schemas.microsoft.com/office/drawing/2014/main" id="{39D4B513-0C5F-29B5-9E40-5046B4043D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48078">
            <a:off x="2253313" y="279740"/>
            <a:ext cx="3943769" cy="5453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B088C67E-9AD9-56EE-F7AC-74576D95D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1" y="336299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Evaluation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 Brief  </a:t>
            </a:r>
            <a:r>
              <a:rPr lang="en-GB" sz="2000" b="1" dirty="0">
                <a:solidFill>
                  <a:srgbClr val="00AEEF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.</a:t>
            </a: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5840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570417D-DDCA-5AE0-4516-9BFDBB225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82" y="287383"/>
            <a:ext cx="4349931" cy="62832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E10EAB-B207-199C-4DC4-895C0E808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134" y="0"/>
            <a:ext cx="2665660" cy="38503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220F29-A56F-C487-9C38-36E8C2B3C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665" y="574766"/>
            <a:ext cx="3054335" cy="44118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064B19-1BA8-B351-E3F4-827BCB7AE6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764" y="2780674"/>
            <a:ext cx="2771840" cy="40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35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584" y="0"/>
            <a:ext cx="3100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46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1585" y="-22617"/>
            <a:ext cx="6855933" cy="688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15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agen 33">
            <a:extLst>
              <a:ext uri="{FF2B5EF4-FFF2-40B4-BE49-F238E27FC236}">
                <a16:creationId xmlns:a16="http://schemas.microsoft.com/office/drawing/2014/main" id="{80C45361-A023-D44B-94C7-5B9C549E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2297" y="0"/>
            <a:ext cx="5188689" cy="690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943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81000" y="52058"/>
            <a:ext cx="8229600" cy="92867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Visual </a:t>
            </a:r>
            <a:r>
              <a:rPr lang="en-GB" sz="2800" dirty="0">
                <a:latin typeface="Helvetica Light" charset="0"/>
                <a:ea typeface="Helvetica Light" charset="0"/>
                <a:cs typeface="Helvetica Light" charset="0"/>
              </a:rPr>
              <a:t>CVs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CEB298-6DC7-2744-BFB3-DF9370182D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812" y="0"/>
            <a:ext cx="6090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70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E9D97DC-9A00-AF42-81C8-C3811F0B35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196" y="101600"/>
            <a:ext cx="4181027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33F1C20-5F10-A046-BE56-621D3ACCFF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0" y="21767"/>
            <a:ext cx="3680013" cy="678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24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3794426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F48263-C792-B247-AE89-7160A15EA052}"/>
              </a:ext>
            </a:extLst>
          </p:cNvPr>
          <p:cNvSpPr txBox="1"/>
          <p:nvPr/>
        </p:nvSpPr>
        <p:spPr>
          <a:xfrm>
            <a:off x="10951303" y="845811"/>
            <a:ext cx="1447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>
              <a:defRPr sz="4800"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 algn="ctr"/>
            <a:r>
              <a:rPr lang="en-GB" sz="1600" dirty="0"/>
              <a:t>Matrix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85E8F88-3D90-8BF2-7181-A89236077C36}"/>
              </a:ext>
            </a:extLst>
          </p:cNvPr>
          <p:cNvSpPr/>
          <p:nvPr/>
        </p:nvSpPr>
        <p:spPr>
          <a:xfrm>
            <a:off x="10198894" y="0"/>
            <a:ext cx="1953404" cy="468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>
              <a:solidFill>
                <a:schemeClr val="tx1"/>
              </a:solidFill>
              <a:latin typeface="Archivo" pitchFamily="2" charset="77"/>
              <a:ea typeface="Helvetica Light" charset="0"/>
              <a:cs typeface="Archivo" pitchFamily="2" charset="77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7E8AC72-9A76-2E3B-8750-3DFAA5C536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00791" y="71912"/>
            <a:ext cx="820457" cy="830253"/>
          </a:xfrm>
          <a:prstGeom prst="roundRect">
            <a:avLst>
              <a:gd name="adj" fmla="val 662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614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941FC4A-CF47-044A-9209-05D7F51629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42" y="0"/>
            <a:ext cx="1023179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8E074B-52CF-C441-B843-FC6445434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00791" y="71912"/>
            <a:ext cx="820457" cy="830253"/>
          </a:xfrm>
          <a:prstGeom prst="roundRect">
            <a:avLst>
              <a:gd name="adj" fmla="val 662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A3A02DE-602E-4147-A103-32CDF0D90D9E}"/>
              </a:ext>
            </a:extLst>
          </p:cNvPr>
          <p:cNvSpPr txBox="1"/>
          <p:nvPr/>
        </p:nvSpPr>
        <p:spPr>
          <a:xfrm>
            <a:off x="10951303" y="845811"/>
            <a:ext cx="1447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>
              <a:defRPr sz="4800"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 algn="ctr"/>
            <a:r>
              <a:rPr lang="en-GB" sz="1600" dirty="0" err="1"/>
              <a:t>Matriz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92516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257" y="121756"/>
            <a:ext cx="9459404" cy="66873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2DCAC8-6448-49C9-8D2E-EFDDB3646F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65563" y="0"/>
            <a:ext cx="1530164" cy="121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3347C40-EA91-B779-F918-42EAF5458CAC}"/>
              </a:ext>
            </a:extLst>
          </p:cNvPr>
          <p:cNvSpPr txBox="1"/>
          <p:nvPr/>
        </p:nvSpPr>
        <p:spPr>
          <a:xfrm>
            <a:off x="10912817" y="935609"/>
            <a:ext cx="1447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>
              <a:defRPr sz="4800"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 algn="ctr"/>
            <a:r>
              <a:rPr lang="en-GB" sz="1600" dirty="0"/>
              <a:t>Arbol de </a:t>
            </a:r>
            <a:r>
              <a:rPr lang="en-GB" sz="1600" dirty="0" err="1"/>
              <a:t>decisión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14647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0D67B-6A37-470A-1BF8-A1A97354B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>
            <a:extLst>
              <a:ext uri="{FF2B5EF4-FFF2-40B4-BE49-F238E27FC236}">
                <a16:creationId xmlns:a16="http://schemas.microsoft.com/office/drawing/2014/main" id="{D396A65F-1D0E-8CA8-CE23-9F4B543A3EC8}"/>
              </a:ext>
            </a:extLst>
          </p:cNvPr>
          <p:cNvSpPr txBox="1"/>
          <p:nvPr/>
        </p:nvSpPr>
        <p:spPr>
          <a:xfrm>
            <a:off x="108020" y="0"/>
            <a:ext cx="399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  <a:endParaRPr lang="en-GB" sz="20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85EAB1-43B7-0EDD-4C17-5070787DF467}"/>
              </a:ext>
            </a:extLst>
          </p:cNvPr>
          <p:cNvCxnSpPr/>
          <p:nvPr/>
        </p:nvCxnSpPr>
        <p:spPr>
          <a:xfrm flipV="1">
            <a:off x="2104036" y="1078302"/>
            <a:ext cx="0" cy="45202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060C7E-C294-C6F3-EE4A-A63ADF1CBB7D}"/>
              </a:ext>
            </a:extLst>
          </p:cNvPr>
          <p:cNvCxnSpPr>
            <a:cxnSpLocks/>
          </p:cNvCxnSpPr>
          <p:nvPr/>
        </p:nvCxnSpPr>
        <p:spPr>
          <a:xfrm>
            <a:off x="2104036" y="5598543"/>
            <a:ext cx="857753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4">
            <a:extLst>
              <a:ext uri="{FF2B5EF4-FFF2-40B4-BE49-F238E27FC236}">
                <a16:creationId xmlns:a16="http://schemas.microsoft.com/office/drawing/2014/main" id="{D5FD03C4-7B28-13E7-616C-9F8A80F47C60}"/>
              </a:ext>
            </a:extLst>
          </p:cNvPr>
          <p:cNvSpPr txBox="1"/>
          <p:nvPr/>
        </p:nvSpPr>
        <p:spPr>
          <a:xfrm>
            <a:off x="527022" y="5136878"/>
            <a:ext cx="1966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100% text</a:t>
            </a:r>
            <a:endParaRPr lang="en-GB" sz="14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CuadroTexto 4">
            <a:extLst>
              <a:ext uri="{FF2B5EF4-FFF2-40B4-BE49-F238E27FC236}">
                <a16:creationId xmlns:a16="http://schemas.microsoft.com/office/drawing/2014/main" id="{CF5FC16C-9E34-3E80-C887-298F2879CE42}"/>
              </a:ext>
            </a:extLst>
          </p:cNvPr>
          <p:cNvSpPr txBox="1"/>
          <p:nvPr/>
        </p:nvSpPr>
        <p:spPr>
          <a:xfrm>
            <a:off x="233721" y="1112807"/>
            <a:ext cx="1966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100% visual</a:t>
            </a:r>
            <a:endParaRPr lang="en-GB" sz="14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CuadroTexto 4">
            <a:extLst>
              <a:ext uri="{FF2B5EF4-FFF2-40B4-BE49-F238E27FC236}">
                <a16:creationId xmlns:a16="http://schemas.microsoft.com/office/drawing/2014/main" id="{D699A1AB-DB6C-4B76-70B5-4CF62FC546A6}"/>
              </a:ext>
            </a:extLst>
          </p:cNvPr>
          <p:cNvSpPr txBox="1"/>
          <p:nvPr/>
        </p:nvSpPr>
        <p:spPr>
          <a:xfrm>
            <a:off x="3025449" y="5598542"/>
            <a:ext cx="983410" cy="369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1 page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CuadroTexto 4">
            <a:extLst>
              <a:ext uri="{FF2B5EF4-FFF2-40B4-BE49-F238E27FC236}">
                <a16:creationId xmlns:a16="http://schemas.microsoft.com/office/drawing/2014/main" id="{47FABDC6-90F8-B7F9-0EA6-81FF58D0FC61}"/>
              </a:ext>
            </a:extLst>
          </p:cNvPr>
          <p:cNvSpPr txBox="1"/>
          <p:nvPr/>
        </p:nvSpPr>
        <p:spPr>
          <a:xfrm>
            <a:off x="4198876" y="5598542"/>
            <a:ext cx="1224237" cy="3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2 pages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CuadroTexto 4">
            <a:extLst>
              <a:ext uri="{FF2B5EF4-FFF2-40B4-BE49-F238E27FC236}">
                <a16:creationId xmlns:a16="http://schemas.microsoft.com/office/drawing/2014/main" id="{2F22B537-8809-5216-959C-C067DD8E6107}"/>
              </a:ext>
            </a:extLst>
          </p:cNvPr>
          <p:cNvSpPr txBox="1"/>
          <p:nvPr/>
        </p:nvSpPr>
        <p:spPr>
          <a:xfrm>
            <a:off x="5613130" y="5598541"/>
            <a:ext cx="1224238" cy="3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3 pages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2C1956F8-5829-89C0-5F1F-0E19FDE20C70}"/>
              </a:ext>
            </a:extLst>
          </p:cNvPr>
          <p:cNvSpPr txBox="1"/>
          <p:nvPr/>
        </p:nvSpPr>
        <p:spPr>
          <a:xfrm>
            <a:off x="7027385" y="5598540"/>
            <a:ext cx="1224238" cy="36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4 pages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CuadroTexto 4">
            <a:extLst>
              <a:ext uri="{FF2B5EF4-FFF2-40B4-BE49-F238E27FC236}">
                <a16:creationId xmlns:a16="http://schemas.microsoft.com/office/drawing/2014/main" id="{4947C935-0D95-1772-6E79-C22092B2F0A8}"/>
              </a:ext>
            </a:extLst>
          </p:cNvPr>
          <p:cNvSpPr txBox="1"/>
          <p:nvPr/>
        </p:nvSpPr>
        <p:spPr>
          <a:xfrm>
            <a:off x="8845212" y="5593994"/>
            <a:ext cx="1224238" cy="36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More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8ECA3FD-55DC-378F-6BBC-FA5F25F1A99D}"/>
              </a:ext>
            </a:extLst>
          </p:cNvPr>
          <p:cNvCxnSpPr/>
          <p:nvPr/>
        </p:nvCxnSpPr>
        <p:spPr>
          <a:xfrm>
            <a:off x="3413940" y="1343639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943853-55B5-52D1-AF6A-A5371D4B1D25}"/>
              </a:ext>
            </a:extLst>
          </p:cNvPr>
          <p:cNvCxnSpPr/>
          <p:nvPr/>
        </p:nvCxnSpPr>
        <p:spPr>
          <a:xfrm>
            <a:off x="4737407" y="1351661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2A4BF1-5E9A-93DC-F59A-2A9EE53B7448}"/>
              </a:ext>
            </a:extLst>
          </p:cNvPr>
          <p:cNvCxnSpPr/>
          <p:nvPr/>
        </p:nvCxnSpPr>
        <p:spPr>
          <a:xfrm>
            <a:off x="5988684" y="1367704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DF7C64-7FC6-7F22-2588-6E0E75C13415}"/>
              </a:ext>
            </a:extLst>
          </p:cNvPr>
          <p:cNvCxnSpPr/>
          <p:nvPr/>
        </p:nvCxnSpPr>
        <p:spPr>
          <a:xfrm>
            <a:off x="7520705" y="1343639"/>
            <a:ext cx="0" cy="42503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>
            <a:extLst>
              <a:ext uri="{FF2B5EF4-FFF2-40B4-BE49-F238E27FC236}">
                <a16:creationId xmlns:a16="http://schemas.microsoft.com/office/drawing/2014/main" id="{05A156C4-1F6E-FC40-CBCD-E8D0641E33E0}"/>
              </a:ext>
            </a:extLst>
          </p:cNvPr>
          <p:cNvSpPr/>
          <p:nvPr/>
        </p:nvSpPr>
        <p:spPr>
          <a:xfrm>
            <a:off x="2783294" y="1460270"/>
            <a:ext cx="5424993" cy="3810189"/>
          </a:xfrm>
          <a:custGeom>
            <a:avLst/>
            <a:gdLst>
              <a:gd name="connsiteX0" fmla="*/ 248664 w 5424993"/>
              <a:gd name="connsiteY0" fmla="*/ 1443351 h 3810189"/>
              <a:gd name="connsiteX1" fmla="*/ 11 w 5424993"/>
              <a:gd name="connsiteY1" fmla="*/ 1659919 h 3810189"/>
              <a:gd name="connsiteX2" fmla="*/ 256685 w 5424993"/>
              <a:gd name="connsiteY2" fmla="*/ 2157225 h 3810189"/>
              <a:gd name="connsiteX3" fmla="*/ 794095 w 5424993"/>
              <a:gd name="connsiteY3" fmla="*/ 2437962 h 3810189"/>
              <a:gd name="connsiteX4" fmla="*/ 946495 w 5424993"/>
              <a:gd name="connsiteY4" fmla="*/ 3288193 h 3810189"/>
              <a:gd name="connsiteX5" fmla="*/ 1532032 w 5424993"/>
              <a:gd name="connsiteY5" fmla="*/ 3809562 h 3810189"/>
              <a:gd name="connsiteX6" fmla="*/ 2117569 w 5424993"/>
              <a:gd name="connsiteY6" fmla="*/ 3384446 h 3810189"/>
              <a:gd name="connsiteX7" fmla="*/ 2526643 w 5424993"/>
              <a:gd name="connsiteY7" fmla="*/ 2935267 h 3810189"/>
              <a:gd name="connsiteX8" fmla="*/ 3344790 w 5424993"/>
              <a:gd name="connsiteY8" fmla="*/ 3079646 h 3810189"/>
              <a:gd name="connsiteX9" fmla="*/ 3850117 w 5424993"/>
              <a:gd name="connsiteY9" fmla="*/ 2317646 h 3810189"/>
              <a:gd name="connsiteX10" fmla="*/ 5053274 w 5424993"/>
              <a:gd name="connsiteY10" fmla="*/ 2389835 h 3810189"/>
              <a:gd name="connsiteX11" fmla="*/ 5406201 w 5424993"/>
              <a:gd name="connsiteY11" fmla="*/ 1595751 h 3810189"/>
              <a:gd name="connsiteX12" fmla="*/ 4588053 w 5424993"/>
              <a:gd name="connsiteY12" fmla="*/ 1523562 h 3810189"/>
              <a:gd name="connsiteX13" fmla="*/ 2927695 w 5424993"/>
              <a:gd name="connsiteY13" fmla="*/ 1483456 h 3810189"/>
              <a:gd name="connsiteX14" fmla="*/ 2735190 w 5424993"/>
              <a:gd name="connsiteY14" fmla="*/ 392593 h 3810189"/>
              <a:gd name="connsiteX15" fmla="*/ 1740580 w 5424993"/>
              <a:gd name="connsiteY15" fmla="*/ 7583 h 3810189"/>
              <a:gd name="connsiteX16" fmla="*/ 946495 w 5424993"/>
              <a:gd name="connsiteY16" fmla="*/ 681351 h 3810189"/>
              <a:gd name="connsiteX17" fmla="*/ 834201 w 5424993"/>
              <a:gd name="connsiteY17" fmla="*/ 1395225 h 3810189"/>
              <a:gd name="connsiteX18" fmla="*/ 248664 w 5424993"/>
              <a:gd name="connsiteY18" fmla="*/ 1443351 h 381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24993" h="3810189">
                <a:moveTo>
                  <a:pt x="248664" y="1443351"/>
                </a:moveTo>
                <a:cubicBezTo>
                  <a:pt x="109632" y="1487467"/>
                  <a:pt x="-1326" y="1540940"/>
                  <a:pt x="11" y="1659919"/>
                </a:cubicBezTo>
                <a:cubicBezTo>
                  <a:pt x="1348" y="1778898"/>
                  <a:pt x="124338" y="2027551"/>
                  <a:pt x="256685" y="2157225"/>
                </a:cubicBezTo>
                <a:cubicBezTo>
                  <a:pt x="389032" y="2286899"/>
                  <a:pt x="679127" y="2249467"/>
                  <a:pt x="794095" y="2437962"/>
                </a:cubicBezTo>
                <a:cubicBezTo>
                  <a:pt x="909063" y="2626457"/>
                  <a:pt x="823506" y="3059593"/>
                  <a:pt x="946495" y="3288193"/>
                </a:cubicBezTo>
                <a:cubicBezTo>
                  <a:pt x="1069485" y="3516793"/>
                  <a:pt x="1336853" y="3793520"/>
                  <a:pt x="1532032" y="3809562"/>
                </a:cubicBezTo>
                <a:cubicBezTo>
                  <a:pt x="1727211" y="3825604"/>
                  <a:pt x="1951801" y="3530162"/>
                  <a:pt x="2117569" y="3384446"/>
                </a:cubicBezTo>
                <a:cubicBezTo>
                  <a:pt x="2283337" y="3238730"/>
                  <a:pt x="2322106" y="2986067"/>
                  <a:pt x="2526643" y="2935267"/>
                </a:cubicBezTo>
                <a:cubicBezTo>
                  <a:pt x="2731180" y="2884467"/>
                  <a:pt x="3124211" y="3182583"/>
                  <a:pt x="3344790" y="3079646"/>
                </a:cubicBezTo>
                <a:cubicBezTo>
                  <a:pt x="3565369" y="2976709"/>
                  <a:pt x="3565370" y="2432614"/>
                  <a:pt x="3850117" y="2317646"/>
                </a:cubicBezTo>
                <a:cubicBezTo>
                  <a:pt x="4134864" y="2202678"/>
                  <a:pt x="4793927" y="2510151"/>
                  <a:pt x="5053274" y="2389835"/>
                </a:cubicBezTo>
                <a:cubicBezTo>
                  <a:pt x="5312621" y="2269519"/>
                  <a:pt x="5483738" y="1740130"/>
                  <a:pt x="5406201" y="1595751"/>
                </a:cubicBezTo>
                <a:cubicBezTo>
                  <a:pt x="5328664" y="1451372"/>
                  <a:pt x="5001137" y="1542278"/>
                  <a:pt x="4588053" y="1523562"/>
                </a:cubicBezTo>
                <a:cubicBezTo>
                  <a:pt x="4174969" y="1504846"/>
                  <a:pt x="3236505" y="1671951"/>
                  <a:pt x="2927695" y="1483456"/>
                </a:cubicBezTo>
                <a:cubicBezTo>
                  <a:pt x="2618885" y="1294961"/>
                  <a:pt x="2933043" y="638572"/>
                  <a:pt x="2735190" y="392593"/>
                </a:cubicBezTo>
                <a:cubicBezTo>
                  <a:pt x="2537337" y="146614"/>
                  <a:pt x="2038696" y="-40543"/>
                  <a:pt x="1740580" y="7583"/>
                </a:cubicBezTo>
                <a:cubicBezTo>
                  <a:pt x="1442464" y="55709"/>
                  <a:pt x="1097558" y="450077"/>
                  <a:pt x="946495" y="681351"/>
                </a:cubicBezTo>
                <a:cubicBezTo>
                  <a:pt x="795432" y="912625"/>
                  <a:pt x="953180" y="1265551"/>
                  <a:pt x="834201" y="1395225"/>
                </a:cubicBezTo>
                <a:cubicBezTo>
                  <a:pt x="715222" y="1524899"/>
                  <a:pt x="387696" y="1399235"/>
                  <a:pt x="248664" y="144335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5" name="CuadroTexto 4">
            <a:extLst>
              <a:ext uri="{FF2B5EF4-FFF2-40B4-BE49-F238E27FC236}">
                <a16:creationId xmlns:a16="http://schemas.microsoft.com/office/drawing/2014/main" id="{DDADE579-4F3F-69CE-BACB-A085CE058D0E}"/>
              </a:ext>
            </a:extLst>
          </p:cNvPr>
          <p:cNvSpPr txBox="1"/>
          <p:nvPr/>
        </p:nvSpPr>
        <p:spPr>
          <a:xfrm>
            <a:off x="3587144" y="3180698"/>
            <a:ext cx="2256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INFOGRAPHICS</a:t>
            </a:r>
          </a:p>
        </p:txBody>
      </p:sp>
      <p:sp>
        <p:nvSpPr>
          <p:cNvPr id="26" name="CuadroTexto 4">
            <a:extLst>
              <a:ext uri="{FF2B5EF4-FFF2-40B4-BE49-F238E27FC236}">
                <a16:creationId xmlns:a16="http://schemas.microsoft.com/office/drawing/2014/main" id="{E5115DB1-286F-9993-EE0F-D5F5B0CCB016}"/>
              </a:ext>
            </a:extLst>
          </p:cNvPr>
          <p:cNvSpPr txBox="1"/>
          <p:nvPr/>
        </p:nvSpPr>
        <p:spPr>
          <a:xfrm>
            <a:off x="5094363" y="356653"/>
            <a:ext cx="436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(stand-alone product that provides a story, a message) </a:t>
            </a:r>
            <a:endParaRPr lang="en-GB" sz="1100" dirty="0">
              <a:latin typeface="Montserrat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A608760B-FFF6-416D-2F69-1F94ECE5E4B8}"/>
              </a:ext>
            </a:extLst>
          </p:cNvPr>
          <p:cNvSpPr/>
          <p:nvPr/>
        </p:nvSpPr>
        <p:spPr>
          <a:xfrm>
            <a:off x="6271782" y="1753990"/>
            <a:ext cx="4081591" cy="3102078"/>
          </a:xfrm>
          <a:custGeom>
            <a:avLst/>
            <a:gdLst>
              <a:gd name="connsiteX0" fmla="*/ 878826 w 4081591"/>
              <a:gd name="connsiteY0" fmla="*/ 403994 h 3102078"/>
              <a:gd name="connsiteX1" fmla="*/ 750810 w 4081591"/>
              <a:gd name="connsiteY1" fmla="*/ 458858 h 3102078"/>
              <a:gd name="connsiteX2" fmla="*/ 19290 w 4081591"/>
              <a:gd name="connsiteY2" fmla="*/ 733178 h 3102078"/>
              <a:gd name="connsiteX3" fmla="*/ 293610 w 4081591"/>
              <a:gd name="connsiteY3" fmla="*/ 1482986 h 3102078"/>
              <a:gd name="connsiteX4" fmla="*/ 1153146 w 4081591"/>
              <a:gd name="connsiteY4" fmla="*/ 1300106 h 3102078"/>
              <a:gd name="connsiteX5" fmla="*/ 1701786 w 4081591"/>
              <a:gd name="connsiteY5" fmla="*/ 1739018 h 3102078"/>
              <a:gd name="connsiteX6" fmla="*/ 1994394 w 4081591"/>
              <a:gd name="connsiteY6" fmla="*/ 2818010 h 3102078"/>
              <a:gd name="connsiteX7" fmla="*/ 3859770 w 4081591"/>
              <a:gd name="connsiteY7" fmla="*/ 3019178 h 3102078"/>
              <a:gd name="connsiteX8" fmla="*/ 4006074 w 4081591"/>
              <a:gd name="connsiteY8" fmla="*/ 1647578 h 3102078"/>
              <a:gd name="connsiteX9" fmla="*/ 3494010 w 4081591"/>
              <a:gd name="connsiteY9" fmla="*/ 147962 h 3102078"/>
              <a:gd name="connsiteX10" fmla="*/ 1884666 w 4081591"/>
              <a:gd name="connsiteY10" fmla="*/ 129674 h 3102078"/>
              <a:gd name="connsiteX11" fmla="*/ 1372602 w 4081591"/>
              <a:gd name="connsiteY11" fmla="*/ 806330 h 3102078"/>
              <a:gd name="connsiteX12" fmla="*/ 823962 w 4081591"/>
              <a:gd name="connsiteY12" fmla="*/ 440570 h 3102078"/>
              <a:gd name="connsiteX13" fmla="*/ 805674 w 4081591"/>
              <a:gd name="connsiteY13" fmla="*/ 495434 h 3102078"/>
              <a:gd name="connsiteX0" fmla="*/ 878826 w 4081591"/>
              <a:gd name="connsiteY0" fmla="*/ 403994 h 3102078"/>
              <a:gd name="connsiteX1" fmla="*/ 750810 w 4081591"/>
              <a:gd name="connsiteY1" fmla="*/ 458858 h 3102078"/>
              <a:gd name="connsiteX2" fmla="*/ 19290 w 4081591"/>
              <a:gd name="connsiteY2" fmla="*/ 733178 h 3102078"/>
              <a:gd name="connsiteX3" fmla="*/ 293610 w 4081591"/>
              <a:gd name="connsiteY3" fmla="*/ 1482986 h 3102078"/>
              <a:gd name="connsiteX4" fmla="*/ 1153146 w 4081591"/>
              <a:gd name="connsiteY4" fmla="*/ 1300106 h 3102078"/>
              <a:gd name="connsiteX5" fmla="*/ 1701786 w 4081591"/>
              <a:gd name="connsiteY5" fmla="*/ 1739018 h 3102078"/>
              <a:gd name="connsiteX6" fmla="*/ 1994394 w 4081591"/>
              <a:gd name="connsiteY6" fmla="*/ 2818010 h 3102078"/>
              <a:gd name="connsiteX7" fmla="*/ 3859770 w 4081591"/>
              <a:gd name="connsiteY7" fmla="*/ 3019178 h 3102078"/>
              <a:gd name="connsiteX8" fmla="*/ 4006074 w 4081591"/>
              <a:gd name="connsiteY8" fmla="*/ 1647578 h 3102078"/>
              <a:gd name="connsiteX9" fmla="*/ 3494010 w 4081591"/>
              <a:gd name="connsiteY9" fmla="*/ 147962 h 3102078"/>
              <a:gd name="connsiteX10" fmla="*/ 1884666 w 4081591"/>
              <a:gd name="connsiteY10" fmla="*/ 129674 h 3102078"/>
              <a:gd name="connsiteX11" fmla="*/ 1372602 w 4081591"/>
              <a:gd name="connsiteY11" fmla="*/ 806330 h 3102078"/>
              <a:gd name="connsiteX12" fmla="*/ 823962 w 4081591"/>
              <a:gd name="connsiteY12" fmla="*/ 440570 h 3102078"/>
              <a:gd name="connsiteX13" fmla="*/ 570351 w 4081591"/>
              <a:gd name="connsiteY13" fmla="*/ 529052 h 3102078"/>
              <a:gd name="connsiteX0" fmla="*/ 831762 w 4081591"/>
              <a:gd name="connsiteY0" fmla="*/ 518294 h 3102078"/>
              <a:gd name="connsiteX1" fmla="*/ 750810 w 4081591"/>
              <a:gd name="connsiteY1" fmla="*/ 458858 h 3102078"/>
              <a:gd name="connsiteX2" fmla="*/ 19290 w 4081591"/>
              <a:gd name="connsiteY2" fmla="*/ 733178 h 3102078"/>
              <a:gd name="connsiteX3" fmla="*/ 293610 w 4081591"/>
              <a:gd name="connsiteY3" fmla="*/ 1482986 h 3102078"/>
              <a:gd name="connsiteX4" fmla="*/ 1153146 w 4081591"/>
              <a:gd name="connsiteY4" fmla="*/ 1300106 h 3102078"/>
              <a:gd name="connsiteX5" fmla="*/ 1701786 w 4081591"/>
              <a:gd name="connsiteY5" fmla="*/ 1739018 h 3102078"/>
              <a:gd name="connsiteX6" fmla="*/ 1994394 w 4081591"/>
              <a:gd name="connsiteY6" fmla="*/ 2818010 h 3102078"/>
              <a:gd name="connsiteX7" fmla="*/ 3859770 w 4081591"/>
              <a:gd name="connsiteY7" fmla="*/ 3019178 h 3102078"/>
              <a:gd name="connsiteX8" fmla="*/ 4006074 w 4081591"/>
              <a:gd name="connsiteY8" fmla="*/ 1647578 h 3102078"/>
              <a:gd name="connsiteX9" fmla="*/ 3494010 w 4081591"/>
              <a:gd name="connsiteY9" fmla="*/ 147962 h 3102078"/>
              <a:gd name="connsiteX10" fmla="*/ 1884666 w 4081591"/>
              <a:gd name="connsiteY10" fmla="*/ 129674 h 3102078"/>
              <a:gd name="connsiteX11" fmla="*/ 1372602 w 4081591"/>
              <a:gd name="connsiteY11" fmla="*/ 806330 h 3102078"/>
              <a:gd name="connsiteX12" fmla="*/ 823962 w 4081591"/>
              <a:gd name="connsiteY12" fmla="*/ 440570 h 3102078"/>
              <a:gd name="connsiteX13" fmla="*/ 570351 w 4081591"/>
              <a:gd name="connsiteY13" fmla="*/ 529052 h 310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81591" h="3102078">
                <a:moveTo>
                  <a:pt x="831762" y="518294"/>
                </a:moveTo>
                <a:cubicBezTo>
                  <a:pt x="839382" y="518294"/>
                  <a:pt x="886222" y="423044"/>
                  <a:pt x="750810" y="458858"/>
                </a:cubicBezTo>
                <a:cubicBezTo>
                  <a:pt x="615398" y="494672"/>
                  <a:pt x="95490" y="562490"/>
                  <a:pt x="19290" y="733178"/>
                </a:cubicBezTo>
                <a:cubicBezTo>
                  <a:pt x="-56910" y="903866"/>
                  <a:pt x="104634" y="1388498"/>
                  <a:pt x="293610" y="1482986"/>
                </a:cubicBezTo>
                <a:cubicBezTo>
                  <a:pt x="482586" y="1577474"/>
                  <a:pt x="918450" y="1257434"/>
                  <a:pt x="1153146" y="1300106"/>
                </a:cubicBezTo>
                <a:cubicBezTo>
                  <a:pt x="1387842" y="1342778"/>
                  <a:pt x="1561578" y="1486034"/>
                  <a:pt x="1701786" y="1739018"/>
                </a:cubicBezTo>
                <a:cubicBezTo>
                  <a:pt x="1841994" y="1992002"/>
                  <a:pt x="1634730" y="2604650"/>
                  <a:pt x="1994394" y="2818010"/>
                </a:cubicBezTo>
                <a:cubicBezTo>
                  <a:pt x="2354058" y="3031370"/>
                  <a:pt x="3524490" y="3214250"/>
                  <a:pt x="3859770" y="3019178"/>
                </a:cubicBezTo>
                <a:cubicBezTo>
                  <a:pt x="4195050" y="2824106"/>
                  <a:pt x="4067034" y="2126114"/>
                  <a:pt x="4006074" y="1647578"/>
                </a:cubicBezTo>
                <a:cubicBezTo>
                  <a:pt x="3945114" y="1169042"/>
                  <a:pt x="3847578" y="400946"/>
                  <a:pt x="3494010" y="147962"/>
                </a:cubicBezTo>
                <a:cubicBezTo>
                  <a:pt x="3140442" y="-105022"/>
                  <a:pt x="2238234" y="19946"/>
                  <a:pt x="1884666" y="129674"/>
                </a:cubicBezTo>
                <a:cubicBezTo>
                  <a:pt x="1531098" y="239402"/>
                  <a:pt x="1549386" y="754514"/>
                  <a:pt x="1372602" y="806330"/>
                </a:cubicBezTo>
                <a:cubicBezTo>
                  <a:pt x="1195818" y="858146"/>
                  <a:pt x="823962" y="440570"/>
                  <a:pt x="823962" y="440570"/>
                </a:cubicBezTo>
                <a:cubicBezTo>
                  <a:pt x="729474" y="388754"/>
                  <a:pt x="532251" y="475712"/>
                  <a:pt x="570351" y="529052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8" name="CuadroTexto 4">
            <a:extLst>
              <a:ext uri="{FF2B5EF4-FFF2-40B4-BE49-F238E27FC236}">
                <a16:creationId xmlns:a16="http://schemas.microsoft.com/office/drawing/2014/main" id="{A573F77F-FA5B-D39F-D880-DC47742867F6}"/>
              </a:ext>
            </a:extLst>
          </p:cNvPr>
          <p:cNvSpPr txBox="1"/>
          <p:nvPr/>
        </p:nvSpPr>
        <p:spPr>
          <a:xfrm>
            <a:off x="8437666" y="3107506"/>
            <a:ext cx="1513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Montserrat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VISUAL REPORTS</a:t>
            </a:r>
          </a:p>
        </p:txBody>
      </p:sp>
    </p:spTree>
    <p:extLst>
      <p:ext uri="{BB962C8B-B14F-4D97-AF65-F5344CB8AC3E}">
        <p14:creationId xmlns:p14="http://schemas.microsoft.com/office/powerpoint/2010/main" val="1938415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6D9ED189-2989-B302-FF44-1FA7C0D6E7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366" y="413387"/>
            <a:ext cx="10647634" cy="5989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0570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7A67BE18-80F0-E30E-697E-871A70E48851}"/>
              </a:ext>
            </a:extLst>
          </p:cNvPr>
          <p:cNvSpPr/>
          <p:nvPr/>
        </p:nvSpPr>
        <p:spPr>
          <a:xfrm>
            <a:off x="10279117" y="0"/>
            <a:ext cx="713046" cy="704754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 dirty="0"/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E4A64DB6-F74F-E85D-A83F-8140E377B2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3346" y="352377"/>
            <a:ext cx="504589" cy="310462"/>
          </a:xfrm>
          <a:prstGeom prst="rect">
            <a:avLst/>
          </a:prstGeom>
        </p:spPr>
      </p:pic>
      <p:sp>
        <p:nvSpPr>
          <p:cNvPr id="18" name="Rectangle 1">
            <a:extLst>
              <a:ext uri="{FF2B5EF4-FFF2-40B4-BE49-F238E27FC236}">
                <a16:creationId xmlns:a16="http://schemas.microsoft.com/office/drawing/2014/main" id="{7E194AF1-1B28-FF8A-CBD0-758183B5ECE0}"/>
              </a:ext>
            </a:extLst>
          </p:cNvPr>
          <p:cNvSpPr/>
          <p:nvPr/>
        </p:nvSpPr>
        <p:spPr>
          <a:xfrm>
            <a:off x="1148331" y="2"/>
            <a:ext cx="9235014" cy="315257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E1F764-0A93-5987-BD54-99C9F509822D}"/>
              </a:ext>
            </a:extLst>
          </p:cNvPr>
          <p:cNvSpPr txBox="1">
            <a:spLocks/>
          </p:cNvSpPr>
          <p:nvPr/>
        </p:nvSpPr>
        <p:spPr>
          <a:xfrm>
            <a:off x="1343582" y="98890"/>
            <a:ext cx="6407055" cy="230896"/>
          </a:xfrm>
          <a:prstGeom prst="rect">
            <a:avLst/>
          </a:prstGeom>
        </p:spPr>
        <p:txBody>
          <a:bodyPr lIns="0" tIns="0" rIns="0" bIns="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sz="1400" b="1" dirty="0">
                <a:latin typeface="Univers Condensed" panose="020B0506020202050204" pitchFamily="34" charset="0"/>
              </a:rPr>
              <a:t>LESSONS LEARNED FROM USING DATA VISUALIZATION TO PROMOTE EVALUTION USE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236A271-5803-448C-9572-CA55D094E4A3}"/>
              </a:ext>
            </a:extLst>
          </p:cNvPr>
          <p:cNvSpPr/>
          <p:nvPr/>
        </p:nvSpPr>
        <p:spPr>
          <a:xfrm>
            <a:off x="1136541" y="6611138"/>
            <a:ext cx="9912459" cy="246862"/>
          </a:xfrm>
          <a:prstGeom prst="rect">
            <a:avLst/>
          </a:prstGeom>
          <a:solidFill>
            <a:srgbClr val="00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D05A2C2-4396-7E7B-A54E-BF2D3E47F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2861" y="357963"/>
            <a:ext cx="1859816" cy="6154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67BAFC-1115-E013-BC35-DF012536E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946" y="798323"/>
            <a:ext cx="3090988" cy="5683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E4A3D973-978C-E45C-5988-8BDE570DF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454357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1" dirty="0">
                <a:solidFill>
                  <a:schemeClr val="bg1"/>
                </a:solidFill>
                <a:highlight>
                  <a:srgbClr val="800080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Infographic  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E5456ECB-56EF-C03E-D5A8-7749BBF496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613749"/>
              </p:ext>
            </p:extLst>
          </p:nvPr>
        </p:nvGraphicFramePr>
        <p:xfrm>
          <a:off x="1245109" y="833585"/>
          <a:ext cx="2522339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4913">
                  <a:extLst>
                    <a:ext uri="{9D8B030D-6E8A-4147-A177-3AD203B41FA5}">
                      <a16:colId xmlns:a16="http://schemas.microsoft.com/office/drawing/2014/main" val="3510678987"/>
                    </a:ext>
                  </a:extLst>
                </a:gridCol>
                <a:gridCol w="1797426">
                  <a:extLst>
                    <a:ext uri="{9D8B030D-6E8A-4147-A177-3AD203B41FA5}">
                      <a16:colId xmlns:a16="http://schemas.microsoft.com/office/drawing/2014/main" val="510170607"/>
                    </a:ext>
                  </a:extLst>
                </a:gridCol>
              </a:tblGrid>
              <a:tr h="227225">
                <a:tc gridSpan="2">
                  <a:txBody>
                    <a:bodyPr/>
                    <a:lstStyle/>
                    <a:p>
                      <a:r>
                        <a:rPr lang="en-GB" sz="1000" dirty="0" err="1">
                          <a:latin typeface="Helvetica" pitchFamily="2" charset="0"/>
                        </a:rPr>
                        <a:t>Évaluation</a:t>
                      </a:r>
                      <a:r>
                        <a:rPr lang="en-GB" sz="1000" dirty="0">
                          <a:latin typeface="Helvetica" pitchFamily="2" charset="0"/>
                        </a:rPr>
                        <a:t> du Programme de Pays de </a:t>
                      </a:r>
                      <a:r>
                        <a:rPr lang="en-GB" sz="1000" dirty="0" err="1">
                          <a:latin typeface="Helvetica" pitchFamily="2" charset="0"/>
                        </a:rPr>
                        <a:t>l’UNICEF</a:t>
                      </a:r>
                      <a:r>
                        <a:rPr lang="en-GB" sz="1000" dirty="0">
                          <a:latin typeface="Helvetica" pitchFamily="2" charset="0"/>
                        </a:rPr>
                        <a:t> </a:t>
                      </a:r>
                      <a:r>
                        <a:rPr lang="en-GB" sz="1000" dirty="0" err="1">
                          <a:latin typeface="Helvetica" pitchFamily="2" charset="0"/>
                        </a:rPr>
                        <a:t>en</a:t>
                      </a:r>
                      <a:r>
                        <a:rPr lang="en-GB" sz="1000" dirty="0">
                          <a:latin typeface="Helvetica" pitchFamily="2" charset="0"/>
                        </a:rPr>
                        <a:t> </a:t>
                      </a:r>
                      <a:r>
                        <a:rPr lang="en-GB" sz="1000" dirty="0" err="1">
                          <a:latin typeface="Helvetica" pitchFamily="2" charset="0"/>
                        </a:rPr>
                        <a:t>Haïti</a:t>
                      </a:r>
                      <a:r>
                        <a:rPr lang="en-GB" sz="1000" dirty="0">
                          <a:latin typeface="Helvetica" pitchFamily="2" charset="0"/>
                        </a:rPr>
                        <a:t> (2017-2021) </a:t>
                      </a:r>
                    </a:p>
                  </a:txBody>
                  <a:tcPr>
                    <a:solidFill>
                      <a:srgbClr val="00A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207802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r>
                        <a:rPr lang="en-GB" sz="1000" baseline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Type</a:t>
                      </a:r>
                      <a:endParaRPr lang="en-GB" sz="10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aseline="0" dirty="0">
                          <a:latin typeface="Helvetica" pitchFamily="2" charset="0"/>
                        </a:rPr>
                        <a:t>Formative</a:t>
                      </a:r>
                      <a:endParaRPr lang="en-GB" sz="1000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0977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r>
                        <a:rPr lang="en-GB" sz="1000" baseline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Country</a:t>
                      </a:r>
                      <a:endParaRPr lang="en-GB" sz="10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Helvetica" pitchFamily="2" charset="0"/>
                        </a:rPr>
                        <a:t>Haiti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355627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Year</a:t>
                      </a: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Helvetica" pitchFamily="2" charset="0"/>
                        </a:rPr>
                        <a:t>2021?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85298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r>
                        <a:rPr lang="en-GB" sz="1000" baseline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Purpose</a:t>
                      </a:r>
                      <a:endParaRPr lang="en-GB" sz="10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Helvetica" pitchFamily="2" charset="0"/>
                        </a:rPr>
                        <a:t>To inform the design and </a:t>
                      </a:r>
                      <a:r>
                        <a:rPr lang="en-GB" sz="1000" dirty="0" err="1">
                          <a:latin typeface="Helvetica" pitchFamily="2" charset="0"/>
                        </a:rPr>
                        <a:t>implmeenntaiton</a:t>
                      </a:r>
                      <a:r>
                        <a:rPr lang="en-GB" sz="1000" dirty="0">
                          <a:latin typeface="Helvetica" pitchFamily="2" charset="0"/>
                        </a:rPr>
                        <a:t> of the 2022-26 Country Programme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69868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r>
                        <a:rPr lang="en-GB" sz="1000" baseline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Time of elaboration of the infographic </a:t>
                      </a:r>
                      <a:endParaRPr lang="en-GB" sz="10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Helvetica" pitchFamily="2" charset="0"/>
                        </a:rPr>
                        <a:t>3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68619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pPr marL="0" marR="0" lvl="0" indent="0" algn="l" defTabSz="7309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Link to the report</a:t>
                      </a: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Helvetica" pitchFamily="2" charset="0"/>
                          <a:hlinkClick r:id="rId6"/>
                        </a:rPr>
                        <a:t>https://www.unicef.org/lac/en/documents/haiti-formative-evaluation-country-programme-2017-2021</a:t>
                      </a:r>
                      <a:endParaRPr lang="en-GB" sz="800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0773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Link to the visual</a:t>
                      </a: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highlight>
                            <a:srgbClr val="FFFF00"/>
                          </a:highlight>
                          <a:latin typeface="Helvetica" pitchFamily="2" charset="0"/>
                          <a:hlinkClick r:id="rId7"/>
                        </a:rPr>
                        <a:t>https://www.dropbox.com/s/6qkzb3ztvrmqfwj/Haiti%20Visual%20Infographic%2020220508.jpeg?dl=0</a:t>
                      </a:r>
                      <a:endParaRPr lang="en-GB" sz="800" dirty="0">
                        <a:highlight>
                          <a:srgbClr val="FFFF00"/>
                        </a:highlight>
                        <a:latin typeface="Helvetica" pitchFamily="2" charset="0"/>
                      </a:endParaRPr>
                    </a:p>
                    <a:p>
                      <a:endParaRPr lang="en-GB" sz="800" dirty="0">
                        <a:highlight>
                          <a:srgbClr val="FFFF00"/>
                        </a:highlight>
                        <a:latin typeface="Helvetica" pitchFamily="2" charset="0"/>
                      </a:endParaRPr>
                    </a:p>
                    <a:p>
                      <a:r>
                        <a:rPr lang="en-GB" sz="800" dirty="0">
                          <a:highlight>
                            <a:srgbClr val="FFFF00"/>
                          </a:highlight>
                          <a:latin typeface="Helvetica" pitchFamily="2" charset="0"/>
                          <a:hlinkClick r:id="rId8"/>
                        </a:rPr>
                        <a:t>https://www.dropbox.com/s/3g79w6m2tlj0ls4/Visual%20Simplified%20Infographic%20v.1.pdf?dl=0</a:t>
                      </a:r>
                      <a:endParaRPr lang="en-GB" sz="800" dirty="0">
                        <a:highlight>
                          <a:srgbClr val="FFFF00"/>
                        </a:highlight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902613"/>
                  </a:ext>
                </a:extLst>
              </a:tr>
              <a:tr h="227225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Notes</a:t>
                      </a:r>
                    </a:p>
                  </a:txBody>
                  <a:tcPr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83937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3D5DB168-9462-8CAA-E7A3-785399CA98A1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516245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ACF7860-C24E-C436-264C-7558E4E89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641" y="387154"/>
            <a:ext cx="4210236" cy="6096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7A67BE18-80F0-E30E-697E-871A70E48851}"/>
              </a:ext>
            </a:extLst>
          </p:cNvPr>
          <p:cNvSpPr/>
          <p:nvPr/>
        </p:nvSpPr>
        <p:spPr>
          <a:xfrm>
            <a:off x="10279117" y="0"/>
            <a:ext cx="713046" cy="704754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 dirty="0"/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E4A64DB6-F74F-E85D-A83F-8140E377B2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3346" y="352377"/>
            <a:ext cx="504589" cy="3104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C447D3-38F3-4A88-BE4A-03F80C07A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454357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1" dirty="0">
                <a:solidFill>
                  <a:schemeClr val="bg1"/>
                </a:solidFill>
                <a:highlight>
                  <a:srgbClr val="800080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Infographic  </a:t>
            </a:r>
          </a:p>
        </p:txBody>
      </p:sp>
    </p:spTree>
    <p:extLst>
      <p:ext uri="{BB962C8B-B14F-4D97-AF65-F5344CB8AC3E}">
        <p14:creationId xmlns:p14="http://schemas.microsoft.com/office/powerpoint/2010/main" val="4125593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019D4A5-C422-2C0A-75A9-6EE6B05B6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20" y="167252"/>
            <a:ext cx="4291683" cy="6183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DF2AD26-14DC-4C06-C878-91AA52C63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7525">
            <a:off x="1344760" y="229025"/>
            <a:ext cx="4195149" cy="6059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5065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C9E1F764-0A93-5987-BD54-99C9F509822D}"/>
              </a:ext>
            </a:extLst>
          </p:cNvPr>
          <p:cNvSpPr txBox="1">
            <a:spLocks/>
          </p:cNvSpPr>
          <p:nvPr/>
        </p:nvSpPr>
        <p:spPr>
          <a:xfrm>
            <a:off x="1343582" y="98890"/>
            <a:ext cx="6407055" cy="230896"/>
          </a:xfrm>
          <a:prstGeom prst="rect">
            <a:avLst/>
          </a:prstGeom>
        </p:spPr>
        <p:txBody>
          <a:bodyPr lIns="0" tIns="0" rIns="0" bIns="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sz="1400" b="1" dirty="0">
                <a:latin typeface="Univers Condensed" panose="020B0506020202050204" pitchFamily="34" charset="0"/>
              </a:rPr>
              <a:t>LESSONS LEARNED FROM USING DATA VISUALIZATION  TO PROMOTE EVALUTION USE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D46E649-9319-9706-FEA4-8BDE4865A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151" y="98890"/>
            <a:ext cx="4577740" cy="6624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61A4FFE-9C34-B800-2262-5F6712685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031" y="98890"/>
            <a:ext cx="4610921" cy="6660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1491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C9E1F764-0A93-5987-BD54-99C9F509822D}"/>
              </a:ext>
            </a:extLst>
          </p:cNvPr>
          <p:cNvSpPr txBox="1">
            <a:spLocks/>
          </p:cNvSpPr>
          <p:nvPr/>
        </p:nvSpPr>
        <p:spPr>
          <a:xfrm>
            <a:off x="1343582" y="98890"/>
            <a:ext cx="6407055" cy="230896"/>
          </a:xfrm>
          <a:prstGeom prst="rect">
            <a:avLst/>
          </a:prstGeom>
        </p:spPr>
        <p:txBody>
          <a:bodyPr lIns="0" tIns="0" rIns="0" bIns="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sz="1400" b="1" dirty="0">
                <a:latin typeface="Univers Condensed" panose="020B0506020202050204" pitchFamily="34" charset="0"/>
              </a:rPr>
              <a:t>LESSONS LEARNED FROM USING DATA VISUALIZATION  TO PROMOTE EVALUTION USE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ED5849-A991-1564-02D0-1AAB8CA10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16" y="-4261"/>
            <a:ext cx="4618592" cy="667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27B191E-A878-E634-E4B8-355B01256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50" y="136360"/>
            <a:ext cx="4521239" cy="6530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C153702-0ED3-FF2D-3E15-D205CD0F2210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078922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3A4816-39C7-3C8C-685E-308FA1504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330" y="589845"/>
            <a:ext cx="3923857" cy="5678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001B41-4190-D673-456E-6CA990968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176" y="454357"/>
            <a:ext cx="3924716" cy="5669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8FF8EDA-9270-5555-64B8-50C8112303EE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227499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>
            <a:extLst>
              <a:ext uri="{FF2B5EF4-FFF2-40B4-BE49-F238E27FC236}">
                <a16:creationId xmlns:a16="http://schemas.microsoft.com/office/drawing/2014/main" id="{E4A64DB6-F74F-E85D-A83F-8140E377B2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3346" y="352377"/>
            <a:ext cx="504589" cy="310462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23F9DCE-3939-DE26-BF60-19A0DBE07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325" y="113457"/>
            <a:ext cx="4666635" cy="6744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D50A725-FDE0-A4E6-AE4A-1E3F3B2B0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0644" y="113457"/>
            <a:ext cx="4669299" cy="6744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880994-440A-6E67-A0B5-1D7D3237CD12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441279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876E70A-5F57-3551-4600-C6E454C23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0226"/>
            <a:ext cx="3966331" cy="5725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B70BCC-2AB7-CDA8-8E2E-006FEA1D7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497" y="175720"/>
            <a:ext cx="3454702" cy="4999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B1B2DB9-A97E-E1AF-7174-F3C29F6CF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7366" y="643971"/>
            <a:ext cx="3669765" cy="5300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6815980B-659C-8875-C033-6488450EB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454357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1" dirty="0">
                <a:solidFill>
                  <a:schemeClr val="bg1"/>
                </a:solidFill>
                <a:highlight>
                  <a:srgbClr val="800080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Infographic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EB94048-D9CA-1A09-3E07-88ED37923B6D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4388120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31E1D67-6490-C68C-9A18-A0C01373D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784" y="321988"/>
            <a:ext cx="2977643" cy="42458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4902C69-669A-B5CA-C1B0-1EBEACA10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9888">
            <a:off x="5183878" y="1384639"/>
            <a:ext cx="2885009" cy="4088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815980B-659C-8875-C033-6488450EB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454357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1" dirty="0">
                <a:solidFill>
                  <a:schemeClr val="bg1"/>
                </a:solidFill>
                <a:highlight>
                  <a:srgbClr val="800080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Infographic  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52CE62C0-57DA-D8AE-61B1-1216A108154B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23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0A02BB-8C8C-040C-3415-68E65D880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31587">
            <a:off x="8716582" y="1965903"/>
            <a:ext cx="2808227" cy="3973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3435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3B6DFF2F-D073-7528-BF26-7B8B44EE88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09" y="118363"/>
            <a:ext cx="11542711" cy="6492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04F0BF0-C780-C486-DFFC-A47A46CBD9EA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844533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F57FE0-E393-1686-9081-CD21F5DD6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481" y="-9392"/>
            <a:ext cx="4787153" cy="69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2C36794-9A4D-4993-ECAD-61916B4DD968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205441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5644D6F-2214-7EC2-95E6-D8394BE30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427" y="833585"/>
            <a:ext cx="3416316" cy="4909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0ED137C4-3148-DA5C-327E-00216579A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454357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1" dirty="0">
                <a:solidFill>
                  <a:schemeClr val="bg1"/>
                </a:solidFill>
                <a:highlight>
                  <a:srgbClr val="800080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Infographic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3701703-6C8B-13FF-75AE-216853BF5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02" y="896466"/>
            <a:ext cx="2498280" cy="3322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3025DF7-54A5-35C5-BF03-572F1FF03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155" y="2245653"/>
            <a:ext cx="2332999" cy="31413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AE636AB-8422-BAF9-4547-1F020D13B951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6457323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E3E0FA3-58EA-CD68-20B0-CEB114BA9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957" y="414148"/>
            <a:ext cx="4226745" cy="6105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13AF527-BC91-F8A1-A081-409541EF6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454357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1" dirty="0">
                <a:solidFill>
                  <a:schemeClr val="bg1"/>
                </a:solidFill>
                <a:highlight>
                  <a:srgbClr val="800080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Infographic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451C14A-F9A4-A507-99F6-77DD5DF2D471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900808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 descr="Escala de tiempo&#10;&#10;Descripción generada automáticamente">
            <a:extLst>
              <a:ext uri="{FF2B5EF4-FFF2-40B4-BE49-F238E27FC236}">
                <a16:creationId xmlns:a16="http://schemas.microsoft.com/office/drawing/2014/main" id="{AE10DBFC-7EAE-3F7F-9D6A-63A9F1F0E9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9977" y="394641"/>
            <a:ext cx="4246347" cy="6137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27540A8-9CE4-2556-34C0-327787FE01C7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813977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1A8D46-94F3-E845-DE37-5563B4808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925" y="0"/>
            <a:ext cx="474784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91C1244-C93E-EFA2-4CDB-26B626191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342" y="-1"/>
            <a:ext cx="4747846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1DF093C-B716-27AD-B5E5-1AE92D630699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2029323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6AE81175-4C47-7526-A271-FBBCDEF9FE66}"/>
              </a:ext>
            </a:extLst>
          </p:cNvPr>
          <p:cNvSpPr txBox="1"/>
          <p:nvPr/>
        </p:nvSpPr>
        <p:spPr>
          <a:xfrm>
            <a:off x="3322365" y="6555282"/>
            <a:ext cx="5105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UNICEF Latin America and Caribbean Regional Office</a:t>
            </a:r>
            <a:b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Building 102, Alberto Tejada St., City of Knowledge, Panamá, Republic of Panama, </a:t>
            </a:r>
            <a:r>
              <a:rPr lang="en-GB" sz="800" dirty="0" err="1">
                <a:solidFill>
                  <a:srgbClr val="FFFFFF"/>
                </a:solidFill>
                <a:latin typeface="Arial" panose="020B0604020202020204" pitchFamily="34" charset="0"/>
              </a:rPr>
              <a:t>www.unicef.org</a:t>
            </a:r>
            <a:r>
              <a:rPr lang="en-GB" sz="800" dirty="0">
                <a:solidFill>
                  <a:srgbClr val="FFFFFF"/>
                </a:solidFill>
                <a:latin typeface="Arial" panose="020B0604020202020204" pitchFamily="34" charset="0"/>
              </a:rPr>
              <a:t>/lac </a:t>
            </a:r>
            <a:endParaRPr lang="en-GB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72CC7DE-DE0A-558E-F699-866498827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629536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Policy </a:t>
            </a:r>
            <a:r>
              <a:rPr lang="en-GB" sz="2000" b="1" dirty="0">
                <a:solidFill>
                  <a:srgbClr val="00AEEF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.</a:t>
            </a: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 Brief  </a:t>
            </a:r>
            <a:r>
              <a:rPr lang="en-GB" sz="2000" b="1" dirty="0">
                <a:solidFill>
                  <a:srgbClr val="00AEEF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.</a:t>
            </a: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A784ADD-FB7F-BE62-6FE1-BB6F5D674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08" y="466511"/>
            <a:ext cx="4535624" cy="5922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7F86F32-F2C1-BCCB-B7BF-A28E4A3B5663}"/>
              </a:ext>
            </a:extLst>
          </p:cNvPr>
          <p:cNvSpPr txBox="1"/>
          <p:nvPr/>
        </p:nvSpPr>
        <p:spPr>
          <a:xfrm>
            <a:off x="10177955" y="6611138"/>
            <a:ext cx="883450" cy="2468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7000"/>
              </a:lnSpc>
              <a:spcAft>
                <a:spcPts val="800"/>
              </a:spcAft>
              <a:defRPr sz="1000">
                <a:latin typeface="Univers Condensed Light" panose="020B0306020202040204" pitchFamily="34" charset="0"/>
              </a:defRPr>
            </a:lvl1pPr>
          </a:lstStyle>
          <a:p>
            <a:pPr algn="r"/>
            <a:r>
              <a:rPr lang="en-GB" dirty="0">
                <a:solidFill>
                  <a:schemeClr val="bg1"/>
                </a:solidFill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489802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C9E1F764-0A93-5987-BD54-99C9F509822D}"/>
              </a:ext>
            </a:extLst>
          </p:cNvPr>
          <p:cNvSpPr txBox="1">
            <a:spLocks/>
          </p:cNvSpPr>
          <p:nvPr/>
        </p:nvSpPr>
        <p:spPr>
          <a:xfrm>
            <a:off x="1343582" y="98890"/>
            <a:ext cx="6407055" cy="230896"/>
          </a:xfrm>
          <a:prstGeom prst="rect">
            <a:avLst/>
          </a:prstGeom>
        </p:spPr>
        <p:txBody>
          <a:bodyPr lIns="0" tIns="0" rIns="0" bIns="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sz="1400" b="1" dirty="0">
                <a:latin typeface="Univers Condensed" panose="020B0506020202050204" pitchFamily="34" charset="0"/>
              </a:rPr>
              <a:t>LESSONS LEARNED FROM USING DATA VISUALIZATION  TO PROMOTE EVALUTION USE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BA7E44-DBCD-7ED5-744D-7AC8A4D22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620295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Policy </a:t>
            </a:r>
            <a:r>
              <a:rPr lang="en-GB" sz="2000" b="1" dirty="0">
                <a:solidFill>
                  <a:srgbClr val="00AEEF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.</a:t>
            </a: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 Brief  </a:t>
            </a:r>
            <a:r>
              <a:rPr lang="en-GB" sz="2000" b="1" dirty="0">
                <a:solidFill>
                  <a:srgbClr val="00AEEF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.</a:t>
            </a: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</a:t>
            </a:r>
          </a:p>
        </p:txBody>
      </p:sp>
      <p:pic>
        <p:nvPicPr>
          <p:cNvPr id="10" name="Imagen 9" descr="Interfaz de usuario gráfica, Aplicación, Word&#10;&#10;Descripción generada automáticamente">
            <a:extLst>
              <a:ext uri="{FF2B5EF4-FFF2-40B4-BE49-F238E27FC236}">
                <a16:creationId xmlns:a16="http://schemas.microsoft.com/office/drawing/2014/main" id="{3D622F06-F3A0-0394-5B3B-920ED334C8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0637" y="935896"/>
            <a:ext cx="4374555" cy="5854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E97E50B-2962-BE87-CDB0-7A1763037F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4356" y="0"/>
            <a:ext cx="4423643" cy="5737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B1D26E7-6BC5-8165-30BC-6D681C3A5D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333" y="1698202"/>
            <a:ext cx="3844995" cy="4993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6329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BA7E44-DBCD-7ED5-744D-7AC8A4D22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715" y="199381"/>
            <a:ext cx="1454273" cy="379228"/>
          </a:xfrm>
          <a:prstGeom prst="rect">
            <a:avLst/>
          </a:prstGeom>
        </p:spPr>
        <p:txBody>
          <a:bodyPr lIns="0" tIns="0" rIns="0" bIns="0" anchor="t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Evaluation </a:t>
            </a:r>
            <a:r>
              <a:rPr lang="en-GB" sz="2000" b="1" dirty="0">
                <a:solidFill>
                  <a:srgbClr val="00AEEF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.</a:t>
            </a: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 Brief  </a:t>
            </a:r>
            <a:r>
              <a:rPr lang="en-GB" sz="2000" b="1" dirty="0">
                <a:solidFill>
                  <a:srgbClr val="00AEEF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.</a:t>
            </a:r>
            <a:r>
              <a:rPr lang="en-GB" sz="2000" b="1" dirty="0">
                <a:solidFill>
                  <a:schemeClr val="bg1"/>
                </a:solidFill>
                <a:highlight>
                  <a:srgbClr val="00AEEF"/>
                </a:highlight>
                <a:latin typeface="Univers Condensed" panose="020B0506020202050204" pitchFamily="34" charset="0"/>
                <a:ea typeface="Arial" charset="0"/>
                <a:cs typeface="Arial" charset="0"/>
              </a:rPr>
              <a:t>  </a:t>
            </a:r>
          </a:p>
        </p:txBody>
      </p:sp>
      <p:pic>
        <p:nvPicPr>
          <p:cNvPr id="22" name="Imagen 21" descr="Interfaz de usuario gráfica, Texto, Aplicación, Excel&#10;&#10;Descripción generada automáticamente">
            <a:extLst>
              <a:ext uri="{FF2B5EF4-FFF2-40B4-BE49-F238E27FC236}">
                <a16:creationId xmlns:a16="http://schemas.microsoft.com/office/drawing/2014/main" id="{0CE31ABA-D8A2-FC6C-FECC-F219E3AF60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2796" y="0"/>
            <a:ext cx="5206333" cy="6749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n 23" descr="Interfaz de usuario gráfica, Texto, Aplicación, Word&#10;&#10;Descripción generada automáticamente">
            <a:extLst>
              <a:ext uri="{FF2B5EF4-FFF2-40B4-BE49-F238E27FC236}">
                <a16:creationId xmlns:a16="http://schemas.microsoft.com/office/drawing/2014/main" id="{825BF540-D14C-38E6-9FA2-E1FDE128BA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2033" y="199381"/>
            <a:ext cx="4562745" cy="5805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9185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3419</TotalTime>
  <Words>973</Words>
  <Application>Microsoft Macintosh PowerPoint</Application>
  <PresentationFormat>Widescreen</PresentationFormat>
  <Paragraphs>146</Paragraphs>
  <Slides>42</Slides>
  <Notes>19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Archivo</vt:lpstr>
      <vt:lpstr>Arial</vt:lpstr>
      <vt:lpstr>Calibri</vt:lpstr>
      <vt:lpstr>Calibri Light</vt:lpstr>
      <vt:lpstr>Helvetica</vt:lpstr>
      <vt:lpstr>Helvetica Light</vt:lpstr>
      <vt:lpstr>Montserrat</vt:lpstr>
      <vt:lpstr>Univers Condensed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vaca</dc:creator>
  <cp:lastModifiedBy>sara vaca</cp:lastModifiedBy>
  <cp:revision>19</cp:revision>
  <dcterms:created xsi:type="dcterms:W3CDTF">2024-01-15T16:16:21Z</dcterms:created>
  <dcterms:modified xsi:type="dcterms:W3CDTF">2024-10-17T11:39:49Z</dcterms:modified>
</cp:coreProperties>
</file>